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269CD-5352-482F-BDAA-94319FB038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015ED4F-7520-40AF-97FA-EBFCC0A18D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5008438-9105-4DF4-8B87-352D4FFA457D}"/>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7A16B31E-3EB8-4436-8334-954BA8A127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4BD265-601A-4B75-8D97-4CB0707F71EE}"/>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787794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75D49-38E0-42C5-BF0C-C77F92ED38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5A3F5B1-BF8B-4B92-B0E4-EF3B44E4A5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F1CA05-3031-4428-9E0B-6E808B29AEB5}"/>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742DB6AC-4BB4-481A-BD5E-F4B5E0E27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2F842A-4E7D-49DC-A4A5-D28A7BC09204}"/>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183806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16932-432E-4B6B-90D2-B8B158FF87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DFCD0F-7E81-4698-A906-100AB5D0EC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95DC50-A0FB-4AB6-9535-422EDFF393AF}"/>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3914E31E-9652-4D99-B445-E27D4BD2A8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6945A9-D4FB-470A-AE1E-34D68870ED98}"/>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692855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37CC-8B8E-436E-9952-B3E86056D0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30AF7-1583-43AC-925A-0DCFE0F1A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904E8B-7BCE-4167-A6D2-13B505E322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043D1E6-D595-4D63-A0B5-DA21AE7C1EED}"/>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6" name="Footer Placeholder 5">
            <a:extLst>
              <a:ext uri="{FF2B5EF4-FFF2-40B4-BE49-F238E27FC236}">
                <a16:creationId xmlns:a16="http://schemas.microsoft.com/office/drawing/2014/main" id="{DF504BFE-F0F9-469F-B840-06B8A52233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58ADA8-BEFA-432D-8FC8-F5E1F94171D0}"/>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4214812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3CEED-569E-492C-94B4-4E5B02BC6B4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17A788C-AAB7-4F29-8D44-3DDEDAA0A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22DA69-6B8D-4AE9-80B9-3907748A15C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2C6134-85B1-403A-BDA8-2EBF26C3E6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9CAB8E-C14D-4294-90F3-AEA5EFB916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802246E-461B-4C08-B706-BE7CAA7531FD}"/>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8" name="Footer Placeholder 7">
            <a:extLst>
              <a:ext uri="{FF2B5EF4-FFF2-40B4-BE49-F238E27FC236}">
                <a16:creationId xmlns:a16="http://schemas.microsoft.com/office/drawing/2014/main" id="{2D956A54-C2FE-4DB7-A2A0-92127E2BA1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2DDDD72-0736-4BB5-9693-EC3C6E89F29E}"/>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707436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C0A06-DA3A-4B21-A412-8BAA318A59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2036FD1-8F21-4B6B-864F-78381222D4E7}"/>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4" name="Footer Placeholder 3">
            <a:extLst>
              <a:ext uri="{FF2B5EF4-FFF2-40B4-BE49-F238E27FC236}">
                <a16:creationId xmlns:a16="http://schemas.microsoft.com/office/drawing/2014/main" id="{523E13A4-9EED-493D-B67D-392F42D36DC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7702A16-C206-43B3-9BCB-51CAA421A951}"/>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622193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DBA82B-E435-4987-8D0D-E3B1AEF51EE7}"/>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3" name="Footer Placeholder 2">
            <a:extLst>
              <a:ext uri="{FF2B5EF4-FFF2-40B4-BE49-F238E27FC236}">
                <a16:creationId xmlns:a16="http://schemas.microsoft.com/office/drawing/2014/main" id="{811C316F-9445-4A61-89A3-4125B55A483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36D9C65-DCA4-4015-89A7-DB96559BDEE3}"/>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686556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63E6-1F50-4FDC-9C3D-3A746E5B4E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7BF5E1C-35E0-49B6-83C3-2CB1314C0C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43AB02-D16A-4172-9A4A-82A6AF9750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6E237D-6F4E-4CA6-9EAB-108E8320D436}"/>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6" name="Footer Placeholder 5">
            <a:extLst>
              <a:ext uri="{FF2B5EF4-FFF2-40B4-BE49-F238E27FC236}">
                <a16:creationId xmlns:a16="http://schemas.microsoft.com/office/drawing/2014/main" id="{1E05371E-3AA4-4AB3-9ADB-088F17DB9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200344-BF66-4774-B73D-9CAD3EDE47B7}"/>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104266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F17DD-333C-47E6-87B3-9692B9EB67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73022BD-C6A6-4A93-9724-ADD412198C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FE21662-8F59-4006-9998-E70F387DB6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81D758-DEBE-45FD-BC04-CB1F8F89C4B1}"/>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6" name="Footer Placeholder 5">
            <a:extLst>
              <a:ext uri="{FF2B5EF4-FFF2-40B4-BE49-F238E27FC236}">
                <a16:creationId xmlns:a16="http://schemas.microsoft.com/office/drawing/2014/main" id="{854FC8CB-A578-4924-987C-7CFB82A3D5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7B89B2-0C74-4EBA-9AC9-A7D655F23A67}"/>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524815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85209-1DF0-494D-8569-CAE1EA5536A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8A33330-3272-41F2-A2C5-F2108F6637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709298-A913-4C75-ABB2-2007662D2BF0}"/>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012B5362-3291-420C-BA27-C0C47BB59E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80D749-C6BE-45E9-A4D4-62F74EB02846}"/>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4040791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42447F-5A35-4E4E-A356-82518D60676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F473063-16E8-4F60-9764-39F8EF44DCA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0C01BA-60A5-4C16-AF3A-A68A06850CB7}"/>
              </a:ext>
            </a:extLst>
          </p:cNvPr>
          <p:cNvSpPr>
            <a:spLocks noGrp="1"/>
          </p:cNvSpPr>
          <p:nvPr>
            <p:ph type="dt" sz="half" idx="10"/>
          </p:nvPr>
        </p:nvSpPr>
        <p:spPr/>
        <p:txBody>
          <a:body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DD741320-C435-4338-9F54-616665F8E4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83F31E-3A46-4DED-ACAD-8007485578D0}"/>
              </a:ext>
            </a:extLst>
          </p:cNvPr>
          <p:cNvSpPr>
            <a:spLocks noGrp="1"/>
          </p:cNvSpPr>
          <p:nvPr>
            <p:ph type="sldNum" sz="quarter" idx="12"/>
          </p:nvPr>
        </p:nvSpPr>
        <p:spPr/>
        <p:txBody>
          <a:bodyPr/>
          <a:lstStyle/>
          <a:p>
            <a:fld id="{F05CB040-2C8F-4F85-9EBB-EB1A44DB63EE}" type="slidenum">
              <a:rPr lang="en-US" smtClean="0"/>
              <a:t>‹#›</a:t>
            </a:fld>
            <a:endParaRPr lang="en-US"/>
          </a:p>
        </p:txBody>
      </p:sp>
    </p:spTree>
    <p:extLst>
      <p:ext uri="{BB962C8B-B14F-4D97-AF65-F5344CB8AC3E}">
        <p14:creationId xmlns:p14="http://schemas.microsoft.com/office/powerpoint/2010/main" val="3416402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D10018-30EC-40F8-AD3A-BE26439BE0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A0C6D2A-0186-48C7-8977-9FBDCD3941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481B9C-6698-43D9-9E5F-77411EE213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441D72-9A32-4DED-82A5-084D882B2DF3}" type="datetimeFigureOut">
              <a:rPr lang="en-US" smtClean="0"/>
              <a:t>04/16/2019</a:t>
            </a:fld>
            <a:endParaRPr lang="en-US"/>
          </a:p>
        </p:txBody>
      </p:sp>
      <p:sp>
        <p:nvSpPr>
          <p:cNvPr id="5" name="Footer Placeholder 4">
            <a:extLst>
              <a:ext uri="{FF2B5EF4-FFF2-40B4-BE49-F238E27FC236}">
                <a16:creationId xmlns:a16="http://schemas.microsoft.com/office/drawing/2014/main" id="{3E42197F-A19E-4C91-B40E-48F7B2227A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615AB55-8BA6-43F7-B87E-B2AA989EC1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5CB040-2C8F-4F85-9EBB-EB1A44DB63EE}" type="slidenum">
              <a:rPr lang="en-US" smtClean="0"/>
              <a:t>‹#›</a:t>
            </a:fld>
            <a:endParaRPr lang="en-US"/>
          </a:p>
        </p:txBody>
      </p:sp>
    </p:spTree>
    <p:extLst>
      <p:ext uri="{BB962C8B-B14F-4D97-AF65-F5344CB8AC3E}">
        <p14:creationId xmlns:p14="http://schemas.microsoft.com/office/powerpoint/2010/main" val="226260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8DC1556-609B-4C19-A08B-A62A449B3C92}"/>
              </a:ext>
            </a:extLst>
          </p:cNvPr>
          <p:cNvSpPr>
            <a:spLocks noGrp="1"/>
          </p:cNvSpPr>
          <p:nvPr>
            <p:ph type="subTitle" idx="1"/>
          </p:nvPr>
        </p:nvSpPr>
        <p:spPr>
          <a:xfrm>
            <a:off x="257578" y="2524258"/>
            <a:ext cx="10599312" cy="4333741"/>
          </a:xfrm>
        </p:spPr>
        <p:txBody>
          <a:bodyPr>
            <a:normAutofit/>
          </a:bodyPr>
          <a:lstStyle/>
          <a:p>
            <a:r>
              <a:rPr lang="en-US" b="1"/>
              <a:t>NỘI DUNG GỬI GIÁO VIÊN CHỦ NHIỆM CHUẨN BỊ</a:t>
            </a:r>
            <a:endParaRPr lang="en-US"/>
          </a:p>
          <a:p>
            <a:r>
              <a:rPr lang="en-US" b="1"/>
              <a:t>HỌP PHỤ HUYNH HỌC SINH KHÓA 17T4, 18T4 </a:t>
            </a:r>
            <a:endParaRPr lang="en-US"/>
          </a:p>
          <a:p>
            <a:r>
              <a:rPr lang="en-US" b="1"/>
              <a:t>NGÀY 21/4/2019</a:t>
            </a:r>
          </a:p>
        </p:txBody>
      </p:sp>
    </p:spTree>
    <p:extLst>
      <p:ext uri="{BB962C8B-B14F-4D97-AF65-F5344CB8AC3E}">
        <p14:creationId xmlns:p14="http://schemas.microsoft.com/office/powerpoint/2010/main" val="1427543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0C0D4F-9A66-4F4C-B2B7-084FB9DA4069}"/>
              </a:ext>
            </a:extLst>
          </p:cNvPr>
          <p:cNvSpPr>
            <a:spLocks noGrp="1"/>
          </p:cNvSpPr>
          <p:nvPr>
            <p:ph idx="1"/>
          </p:nvPr>
        </p:nvSpPr>
        <p:spPr>
          <a:xfrm>
            <a:off x="838200" y="798490"/>
            <a:ext cx="10515600" cy="5378473"/>
          </a:xfrm>
        </p:spPr>
        <p:txBody>
          <a:bodyPr/>
          <a:lstStyle/>
          <a:p>
            <a:pPr marL="0" indent="0">
              <a:buNone/>
            </a:pPr>
            <a:r>
              <a:rPr lang="en-US" b="1"/>
              <a:t>1. </a:t>
            </a:r>
            <a:r>
              <a:rPr lang="en-US" b="1" err="1"/>
              <a:t>Về</a:t>
            </a:r>
            <a:r>
              <a:rPr lang="en-US" b="1"/>
              <a:t> </a:t>
            </a:r>
            <a:r>
              <a:rPr lang="en-US" b="1" err="1"/>
              <a:t>tiến</a:t>
            </a:r>
            <a:r>
              <a:rPr lang="en-US" b="1"/>
              <a:t> </a:t>
            </a:r>
            <a:r>
              <a:rPr lang="en-US" b="1" err="1"/>
              <a:t>độ</a:t>
            </a:r>
            <a:r>
              <a:rPr lang="en-US" b="1"/>
              <a:t> </a:t>
            </a:r>
            <a:r>
              <a:rPr lang="en-US" b="1" err="1"/>
              <a:t>đào</a:t>
            </a:r>
            <a:r>
              <a:rPr lang="en-US" b="1"/>
              <a:t> </a:t>
            </a:r>
            <a:r>
              <a:rPr lang="en-US" b="1" err="1"/>
              <a:t>tạo</a:t>
            </a:r>
            <a:r>
              <a:rPr lang="en-US" b="1"/>
              <a:t> </a:t>
            </a:r>
            <a:r>
              <a:rPr lang="en-US" b="1" err="1"/>
              <a:t>học</a:t>
            </a:r>
            <a:r>
              <a:rPr lang="en-US" b="1"/>
              <a:t> </a:t>
            </a:r>
            <a:r>
              <a:rPr lang="en-US" b="1" err="1"/>
              <a:t>kỳ</a:t>
            </a:r>
            <a:r>
              <a:rPr lang="en-US" b="1"/>
              <a:t> 2, </a:t>
            </a:r>
            <a:r>
              <a:rPr lang="en-US" b="1" err="1"/>
              <a:t>năm</a:t>
            </a:r>
            <a:r>
              <a:rPr lang="en-US" b="1"/>
              <a:t> </a:t>
            </a:r>
            <a:r>
              <a:rPr lang="en-US" b="1" err="1"/>
              <a:t>học</a:t>
            </a:r>
            <a:r>
              <a:rPr lang="en-US" b="1"/>
              <a:t> 2018 – 2019 (</a:t>
            </a:r>
            <a:r>
              <a:rPr lang="en-US" b="1" err="1"/>
              <a:t>dự</a:t>
            </a:r>
            <a:r>
              <a:rPr lang="en-US" b="1"/>
              <a:t> </a:t>
            </a:r>
            <a:r>
              <a:rPr lang="en-US" b="1" err="1"/>
              <a:t>kiến</a:t>
            </a:r>
            <a:r>
              <a:rPr lang="en-US" b="1"/>
              <a:t>):</a:t>
            </a:r>
            <a:endParaRPr lang="en-US" sz="2000"/>
          </a:p>
          <a:p>
            <a:pPr marL="0" indent="0">
              <a:buNone/>
            </a:pPr>
            <a:r>
              <a:rPr lang="en-US" b="1"/>
              <a:t>	- </a:t>
            </a:r>
            <a:r>
              <a:rPr lang="en-US" b="1" err="1"/>
              <a:t>Khóa</a:t>
            </a:r>
            <a:r>
              <a:rPr lang="en-US" b="1"/>
              <a:t> 17T4:</a:t>
            </a:r>
            <a:endParaRPr lang="en-US" sz="2000"/>
          </a:p>
          <a:p>
            <a:pPr lvl="2"/>
            <a:r>
              <a:rPr lang="en-US" err="1"/>
              <a:t>Thời</a:t>
            </a:r>
            <a:r>
              <a:rPr lang="en-US"/>
              <a:t> </a:t>
            </a:r>
            <a:r>
              <a:rPr lang="en-US" err="1"/>
              <a:t>gian</a:t>
            </a:r>
            <a:r>
              <a:rPr lang="en-US"/>
              <a:t> </a:t>
            </a:r>
            <a:r>
              <a:rPr lang="en-US" err="1"/>
              <a:t>học</a:t>
            </a:r>
            <a:r>
              <a:rPr lang="en-US"/>
              <a:t> </a:t>
            </a:r>
            <a:r>
              <a:rPr lang="en-US" err="1"/>
              <a:t>tập</a:t>
            </a:r>
            <a:r>
              <a:rPr lang="en-US"/>
              <a:t> </a:t>
            </a:r>
            <a:r>
              <a:rPr lang="en-US" err="1"/>
              <a:t>học</a:t>
            </a:r>
            <a:r>
              <a:rPr lang="en-US"/>
              <a:t> </a:t>
            </a:r>
            <a:r>
              <a:rPr lang="en-US" err="1"/>
              <a:t>kỳ</a:t>
            </a:r>
            <a:r>
              <a:rPr lang="en-US"/>
              <a:t> 2: 14/01/2019 – 01/6/2019;</a:t>
            </a:r>
            <a:endParaRPr lang="en-US" sz="1600"/>
          </a:p>
          <a:p>
            <a:pPr lvl="2"/>
            <a:r>
              <a:rPr lang="en-US" err="1"/>
              <a:t>Thi</a:t>
            </a:r>
            <a:r>
              <a:rPr lang="en-US"/>
              <a:t> </a:t>
            </a:r>
            <a:r>
              <a:rPr lang="en-US" err="1"/>
              <a:t>học</a:t>
            </a:r>
            <a:r>
              <a:rPr lang="en-US"/>
              <a:t> </a:t>
            </a:r>
            <a:r>
              <a:rPr lang="en-US" err="1"/>
              <a:t>kỳ</a:t>
            </a:r>
            <a:r>
              <a:rPr lang="en-US"/>
              <a:t> 2: 03/6/2019 – 15/6/2019 (2 </a:t>
            </a:r>
            <a:r>
              <a:rPr lang="en-US" err="1"/>
              <a:t>tuần</a:t>
            </a:r>
            <a:r>
              <a:rPr lang="en-US"/>
              <a:t>);</a:t>
            </a:r>
            <a:endParaRPr lang="en-US" sz="1600"/>
          </a:p>
          <a:p>
            <a:pPr lvl="2"/>
            <a:r>
              <a:rPr lang="en-US" err="1"/>
              <a:t>Thi</a:t>
            </a:r>
            <a:r>
              <a:rPr lang="en-US"/>
              <a:t> </a:t>
            </a:r>
            <a:r>
              <a:rPr lang="en-US" err="1"/>
              <a:t>lại</a:t>
            </a:r>
            <a:r>
              <a:rPr lang="en-US"/>
              <a:t> </a:t>
            </a:r>
            <a:r>
              <a:rPr lang="en-US" err="1"/>
              <a:t>học</a:t>
            </a:r>
            <a:r>
              <a:rPr lang="en-US"/>
              <a:t> </a:t>
            </a:r>
            <a:r>
              <a:rPr lang="en-US" err="1"/>
              <a:t>kỳ</a:t>
            </a:r>
            <a:r>
              <a:rPr lang="en-US"/>
              <a:t> 2 (</a:t>
            </a:r>
            <a:r>
              <a:rPr lang="en-US" err="1"/>
              <a:t>Kỳ</a:t>
            </a:r>
            <a:r>
              <a:rPr lang="en-US"/>
              <a:t> </a:t>
            </a:r>
            <a:r>
              <a:rPr lang="en-US" err="1"/>
              <a:t>thi</a:t>
            </a:r>
            <a:r>
              <a:rPr lang="en-US"/>
              <a:t> </a:t>
            </a:r>
            <a:r>
              <a:rPr lang="en-US" err="1"/>
              <a:t>phụ</a:t>
            </a:r>
            <a:r>
              <a:rPr lang="en-US"/>
              <a:t>): 01/7/2019 – 06/7/2019.</a:t>
            </a:r>
            <a:endParaRPr lang="en-US" sz="1600"/>
          </a:p>
          <a:p>
            <a:pPr lvl="2"/>
            <a:r>
              <a:rPr lang="en-US" err="1"/>
              <a:t>Nghỉ</a:t>
            </a:r>
            <a:r>
              <a:rPr lang="en-US"/>
              <a:t> </a:t>
            </a:r>
            <a:r>
              <a:rPr lang="en-US" err="1"/>
              <a:t>hè</a:t>
            </a:r>
            <a:r>
              <a:rPr lang="en-US"/>
              <a:t>, </a:t>
            </a:r>
            <a:r>
              <a:rPr lang="en-US" err="1"/>
              <a:t>tổ</a:t>
            </a:r>
            <a:r>
              <a:rPr lang="en-US"/>
              <a:t> </a:t>
            </a:r>
            <a:r>
              <a:rPr lang="en-US" err="1"/>
              <a:t>chức</a:t>
            </a:r>
            <a:r>
              <a:rPr lang="en-US"/>
              <a:t> </a:t>
            </a:r>
            <a:r>
              <a:rPr lang="en-US" err="1"/>
              <a:t>các</a:t>
            </a:r>
            <a:r>
              <a:rPr lang="en-US"/>
              <a:t> </a:t>
            </a:r>
            <a:r>
              <a:rPr lang="en-US" err="1"/>
              <a:t>lớp</a:t>
            </a:r>
            <a:r>
              <a:rPr lang="en-US"/>
              <a:t> </a:t>
            </a:r>
            <a:r>
              <a:rPr lang="en-US" err="1"/>
              <a:t>học</a:t>
            </a:r>
            <a:r>
              <a:rPr lang="en-US"/>
              <a:t> </a:t>
            </a:r>
            <a:r>
              <a:rPr lang="en-US" err="1"/>
              <a:t>lại</a:t>
            </a:r>
            <a:r>
              <a:rPr lang="en-US"/>
              <a:t> </a:t>
            </a:r>
            <a:r>
              <a:rPr lang="en-US" err="1"/>
              <a:t>trong</a:t>
            </a:r>
            <a:r>
              <a:rPr lang="en-US"/>
              <a:t> </a:t>
            </a:r>
            <a:r>
              <a:rPr lang="en-US" err="1"/>
              <a:t>hè</a:t>
            </a:r>
            <a:r>
              <a:rPr lang="en-US"/>
              <a:t>: </a:t>
            </a:r>
            <a:r>
              <a:rPr lang="en-US" err="1"/>
              <a:t>từ</a:t>
            </a:r>
            <a:r>
              <a:rPr lang="en-US"/>
              <a:t> 08/7/2019.</a:t>
            </a:r>
            <a:endParaRPr lang="en-US" sz="1600"/>
          </a:p>
          <a:p>
            <a:pPr marL="0" indent="0">
              <a:buNone/>
            </a:pPr>
            <a:r>
              <a:rPr lang="en-US"/>
              <a:t>	</a:t>
            </a:r>
            <a:r>
              <a:rPr lang="en-US" b="1"/>
              <a:t>- </a:t>
            </a:r>
            <a:r>
              <a:rPr lang="en-US" b="1" err="1"/>
              <a:t>Khóa</a:t>
            </a:r>
            <a:r>
              <a:rPr lang="en-US" b="1"/>
              <a:t> 18T4:</a:t>
            </a:r>
            <a:endParaRPr lang="en-US" sz="2000"/>
          </a:p>
          <a:p>
            <a:pPr lvl="2"/>
            <a:r>
              <a:rPr lang="en-US" err="1"/>
              <a:t>Thời</a:t>
            </a:r>
            <a:r>
              <a:rPr lang="en-US"/>
              <a:t> </a:t>
            </a:r>
            <a:r>
              <a:rPr lang="en-US" err="1"/>
              <a:t>gian</a:t>
            </a:r>
            <a:r>
              <a:rPr lang="en-US"/>
              <a:t> </a:t>
            </a:r>
            <a:r>
              <a:rPr lang="en-US" err="1"/>
              <a:t>học</a:t>
            </a:r>
            <a:r>
              <a:rPr lang="en-US"/>
              <a:t> </a:t>
            </a:r>
            <a:r>
              <a:rPr lang="en-US" err="1"/>
              <a:t>tập</a:t>
            </a:r>
            <a:r>
              <a:rPr lang="en-US"/>
              <a:t> </a:t>
            </a:r>
            <a:r>
              <a:rPr lang="en-US" err="1"/>
              <a:t>học</a:t>
            </a:r>
            <a:r>
              <a:rPr lang="en-US"/>
              <a:t> </a:t>
            </a:r>
            <a:r>
              <a:rPr lang="en-US" err="1"/>
              <a:t>kỳ</a:t>
            </a:r>
            <a:r>
              <a:rPr lang="en-US"/>
              <a:t> 2: 31/12/2018 – 11/5/2019;</a:t>
            </a:r>
            <a:endParaRPr lang="en-US" sz="1600"/>
          </a:p>
          <a:p>
            <a:pPr lvl="2"/>
            <a:r>
              <a:rPr lang="en-US" err="1"/>
              <a:t>Thi</a:t>
            </a:r>
            <a:r>
              <a:rPr lang="en-US"/>
              <a:t> </a:t>
            </a:r>
            <a:r>
              <a:rPr lang="en-US" err="1"/>
              <a:t>học</a:t>
            </a:r>
            <a:r>
              <a:rPr lang="en-US"/>
              <a:t> </a:t>
            </a:r>
            <a:r>
              <a:rPr lang="en-US" err="1"/>
              <a:t>kỳ</a:t>
            </a:r>
            <a:r>
              <a:rPr lang="en-US"/>
              <a:t> 2: 13/5/2019 – 01/6/2019 (3 </a:t>
            </a:r>
            <a:r>
              <a:rPr lang="en-US" err="1"/>
              <a:t>tuần</a:t>
            </a:r>
            <a:r>
              <a:rPr lang="en-US"/>
              <a:t>);</a:t>
            </a:r>
            <a:endParaRPr lang="en-US" sz="1600"/>
          </a:p>
          <a:p>
            <a:pPr lvl="2"/>
            <a:r>
              <a:rPr lang="en-US" err="1"/>
              <a:t>Thi</a:t>
            </a:r>
            <a:r>
              <a:rPr lang="en-US"/>
              <a:t> </a:t>
            </a:r>
            <a:r>
              <a:rPr lang="en-US" err="1"/>
              <a:t>lại</a:t>
            </a:r>
            <a:r>
              <a:rPr lang="en-US"/>
              <a:t> </a:t>
            </a:r>
            <a:r>
              <a:rPr lang="en-US" err="1"/>
              <a:t>học</a:t>
            </a:r>
            <a:r>
              <a:rPr lang="en-US"/>
              <a:t> </a:t>
            </a:r>
            <a:r>
              <a:rPr lang="en-US" err="1"/>
              <a:t>kỳ</a:t>
            </a:r>
            <a:r>
              <a:rPr lang="en-US"/>
              <a:t> 2 (</a:t>
            </a:r>
            <a:r>
              <a:rPr lang="en-US" err="1"/>
              <a:t>Kỳ</a:t>
            </a:r>
            <a:r>
              <a:rPr lang="en-US"/>
              <a:t> </a:t>
            </a:r>
            <a:r>
              <a:rPr lang="en-US" err="1"/>
              <a:t>thi</a:t>
            </a:r>
            <a:r>
              <a:rPr lang="en-US"/>
              <a:t> </a:t>
            </a:r>
            <a:r>
              <a:rPr lang="en-US" err="1"/>
              <a:t>phụ</a:t>
            </a:r>
            <a:r>
              <a:rPr lang="en-US"/>
              <a:t>): 17/6/2019 – 22/6/2019.</a:t>
            </a:r>
            <a:endParaRPr lang="en-US" sz="1600"/>
          </a:p>
          <a:p>
            <a:pPr lvl="2"/>
            <a:r>
              <a:rPr lang="en-US" err="1"/>
              <a:t>Nghỉ</a:t>
            </a:r>
            <a:r>
              <a:rPr lang="en-US"/>
              <a:t> </a:t>
            </a:r>
            <a:r>
              <a:rPr lang="en-US" err="1"/>
              <a:t>hè</a:t>
            </a:r>
            <a:r>
              <a:rPr lang="en-US"/>
              <a:t>, </a:t>
            </a:r>
            <a:r>
              <a:rPr lang="en-US" err="1"/>
              <a:t>tổ</a:t>
            </a:r>
            <a:r>
              <a:rPr lang="en-US"/>
              <a:t> </a:t>
            </a:r>
            <a:r>
              <a:rPr lang="en-US" err="1"/>
              <a:t>chức</a:t>
            </a:r>
            <a:r>
              <a:rPr lang="en-US"/>
              <a:t> </a:t>
            </a:r>
            <a:r>
              <a:rPr lang="en-US" err="1"/>
              <a:t>các</a:t>
            </a:r>
            <a:r>
              <a:rPr lang="en-US"/>
              <a:t> </a:t>
            </a:r>
            <a:r>
              <a:rPr lang="en-US" err="1"/>
              <a:t>lớp</a:t>
            </a:r>
            <a:r>
              <a:rPr lang="en-US"/>
              <a:t> </a:t>
            </a:r>
            <a:r>
              <a:rPr lang="en-US" err="1"/>
              <a:t>học</a:t>
            </a:r>
            <a:r>
              <a:rPr lang="en-US"/>
              <a:t> </a:t>
            </a:r>
            <a:r>
              <a:rPr lang="en-US" err="1"/>
              <a:t>lại</a:t>
            </a:r>
            <a:r>
              <a:rPr lang="en-US"/>
              <a:t> </a:t>
            </a:r>
            <a:r>
              <a:rPr lang="en-US" err="1"/>
              <a:t>trong</a:t>
            </a:r>
            <a:r>
              <a:rPr lang="en-US"/>
              <a:t> </a:t>
            </a:r>
            <a:r>
              <a:rPr lang="en-US" err="1"/>
              <a:t>hè</a:t>
            </a:r>
            <a:r>
              <a:rPr lang="en-US"/>
              <a:t>: </a:t>
            </a:r>
            <a:r>
              <a:rPr lang="en-US" err="1"/>
              <a:t>từ</a:t>
            </a:r>
            <a:r>
              <a:rPr lang="en-US"/>
              <a:t> 24/6/2019.</a:t>
            </a:r>
            <a:endParaRPr lang="en-US" sz="1600"/>
          </a:p>
          <a:p>
            <a:endParaRPr lang="en-US"/>
          </a:p>
        </p:txBody>
      </p:sp>
    </p:spTree>
    <p:extLst>
      <p:ext uri="{BB962C8B-B14F-4D97-AF65-F5344CB8AC3E}">
        <p14:creationId xmlns:p14="http://schemas.microsoft.com/office/powerpoint/2010/main" val="924818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EC031E-309A-4595-A361-A969E3ED0CA0}"/>
              </a:ext>
            </a:extLst>
          </p:cNvPr>
          <p:cNvSpPr>
            <a:spLocks noGrp="1"/>
          </p:cNvSpPr>
          <p:nvPr>
            <p:ph idx="1"/>
          </p:nvPr>
        </p:nvSpPr>
        <p:spPr>
          <a:xfrm>
            <a:off x="656823" y="373487"/>
            <a:ext cx="10998557" cy="6484513"/>
          </a:xfrm>
        </p:spPr>
        <p:txBody>
          <a:bodyPr>
            <a:normAutofit fontScale="77500" lnSpcReduction="20000"/>
          </a:bodyPr>
          <a:lstStyle/>
          <a:p>
            <a:pPr marL="0" indent="0">
              <a:buNone/>
            </a:pPr>
            <a:r>
              <a:rPr lang="en-US" b="1"/>
              <a:t>2. </a:t>
            </a:r>
            <a:r>
              <a:rPr lang="en-US" b="1" err="1"/>
              <a:t>Về</a:t>
            </a:r>
            <a:r>
              <a:rPr lang="en-US" b="1"/>
              <a:t> </a:t>
            </a:r>
            <a:r>
              <a:rPr lang="en-US" b="1" err="1"/>
              <a:t>công</a:t>
            </a:r>
            <a:r>
              <a:rPr lang="en-US" b="1"/>
              <a:t> </a:t>
            </a:r>
            <a:r>
              <a:rPr lang="en-US" b="1" err="1"/>
              <a:t>tác</a:t>
            </a:r>
            <a:r>
              <a:rPr lang="en-US" b="1"/>
              <a:t> </a:t>
            </a:r>
            <a:r>
              <a:rPr lang="en-US" b="1" err="1"/>
              <a:t>học</a:t>
            </a:r>
            <a:r>
              <a:rPr lang="en-US" b="1"/>
              <a:t> </a:t>
            </a:r>
            <a:r>
              <a:rPr lang="en-US" b="1" err="1"/>
              <a:t>vụ</a:t>
            </a:r>
            <a:r>
              <a:rPr lang="en-US" b="1"/>
              <a:t>:</a:t>
            </a:r>
            <a:endParaRPr lang="en-US" sz="2400"/>
          </a:p>
          <a:p>
            <a:pPr marL="0" indent="0">
              <a:buNone/>
            </a:pPr>
            <a:r>
              <a:rPr lang="en-US" b="1"/>
              <a:t>- </a:t>
            </a:r>
            <a:r>
              <a:rPr lang="en-US" err="1"/>
              <a:t>Thực</a:t>
            </a:r>
            <a:r>
              <a:rPr lang="en-US"/>
              <a:t> </a:t>
            </a:r>
            <a:r>
              <a:rPr lang="en-US" err="1"/>
              <a:t>hiện</a:t>
            </a:r>
            <a:r>
              <a:rPr lang="en-US"/>
              <a:t> </a:t>
            </a:r>
            <a:r>
              <a:rPr lang="en-US" err="1"/>
              <a:t>theo</a:t>
            </a:r>
            <a:r>
              <a:rPr lang="en-US"/>
              <a:t> </a:t>
            </a:r>
            <a:r>
              <a:rPr lang="en-US" err="1"/>
              <a:t>quy</a:t>
            </a:r>
            <a:r>
              <a:rPr lang="en-US"/>
              <a:t> </a:t>
            </a:r>
            <a:r>
              <a:rPr lang="en-US" err="1"/>
              <a:t>chế</a:t>
            </a:r>
            <a:r>
              <a:rPr lang="en-US"/>
              <a:t> </a:t>
            </a:r>
            <a:r>
              <a:rPr lang="en-US" err="1"/>
              <a:t>đào</a:t>
            </a:r>
            <a:r>
              <a:rPr lang="en-US"/>
              <a:t> </a:t>
            </a:r>
            <a:r>
              <a:rPr lang="en-US" err="1"/>
              <a:t>tạo</a:t>
            </a:r>
            <a:r>
              <a:rPr lang="en-US"/>
              <a:t> </a:t>
            </a:r>
            <a:r>
              <a:rPr lang="en-US" err="1"/>
              <a:t>của</a:t>
            </a:r>
            <a:r>
              <a:rPr lang="en-US"/>
              <a:t> </a:t>
            </a:r>
            <a:r>
              <a:rPr lang="en-US" err="1"/>
              <a:t>Nhà</a:t>
            </a:r>
            <a:r>
              <a:rPr lang="en-US"/>
              <a:t> </a:t>
            </a:r>
            <a:r>
              <a:rPr lang="en-US" err="1"/>
              <a:t>trường</a:t>
            </a:r>
            <a:r>
              <a:rPr lang="en-US"/>
              <a:t>: </a:t>
            </a:r>
            <a:r>
              <a:rPr lang="en-US" err="1"/>
              <a:t>có</a:t>
            </a:r>
            <a:r>
              <a:rPr lang="en-US"/>
              <a:t> </a:t>
            </a:r>
            <a:r>
              <a:rPr lang="en-US" err="1"/>
              <a:t>trong</a:t>
            </a:r>
            <a:r>
              <a:rPr lang="en-US"/>
              <a:t> </a:t>
            </a:r>
            <a:r>
              <a:rPr lang="en-US" err="1"/>
              <a:t>Sổ</a:t>
            </a:r>
            <a:r>
              <a:rPr lang="en-US"/>
              <a:t> </a:t>
            </a:r>
            <a:r>
              <a:rPr lang="en-US" err="1"/>
              <a:t>tay</a:t>
            </a:r>
            <a:r>
              <a:rPr lang="en-US"/>
              <a:t> </a:t>
            </a:r>
            <a:r>
              <a:rPr lang="en-US" err="1"/>
              <a:t>giáo</a:t>
            </a:r>
            <a:r>
              <a:rPr lang="en-US"/>
              <a:t> </a:t>
            </a:r>
            <a:r>
              <a:rPr lang="en-US" err="1"/>
              <a:t>dục</a:t>
            </a:r>
            <a:r>
              <a:rPr lang="en-US"/>
              <a:t> </a:t>
            </a:r>
            <a:r>
              <a:rPr lang="en-US" err="1"/>
              <a:t>định</a:t>
            </a:r>
            <a:r>
              <a:rPr lang="en-US"/>
              <a:t> </a:t>
            </a:r>
            <a:r>
              <a:rPr lang="en-US" err="1"/>
              <a:t>hướng</a:t>
            </a:r>
            <a:r>
              <a:rPr lang="en-US"/>
              <a:t> </a:t>
            </a:r>
            <a:r>
              <a:rPr lang="en-US" err="1"/>
              <a:t>đã</a:t>
            </a:r>
            <a:r>
              <a:rPr lang="en-US"/>
              <a:t> </a:t>
            </a:r>
            <a:r>
              <a:rPr lang="en-US" err="1"/>
              <a:t>gửi</a:t>
            </a:r>
            <a:r>
              <a:rPr lang="en-US"/>
              <a:t> </a:t>
            </a:r>
            <a:r>
              <a:rPr lang="en-US" err="1"/>
              <a:t>đến</a:t>
            </a:r>
            <a:r>
              <a:rPr lang="en-US"/>
              <a:t> </a:t>
            </a:r>
            <a:r>
              <a:rPr lang="en-US" err="1"/>
              <a:t>từng</a:t>
            </a:r>
            <a:r>
              <a:rPr lang="en-US"/>
              <a:t> </a:t>
            </a:r>
            <a:r>
              <a:rPr lang="en-US" err="1"/>
              <a:t>học</a:t>
            </a:r>
            <a:r>
              <a:rPr lang="en-US"/>
              <a:t> </a:t>
            </a:r>
            <a:r>
              <a:rPr lang="en-US" err="1"/>
              <a:t>sinh</a:t>
            </a:r>
            <a:r>
              <a:rPr lang="en-US"/>
              <a:t> </a:t>
            </a:r>
            <a:r>
              <a:rPr lang="en-US" err="1"/>
              <a:t>và</a:t>
            </a:r>
            <a:r>
              <a:rPr lang="en-US"/>
              <a:t> </a:t>
            </a:r>
            <a:r>
              <a:rPr lang="en-US" err="1"/>
              <a:t>giáo</a:t>
            </a:r>
            <a:r>
              <a:rPr lang="en-US"/>
              <a:t> </a:t>
            </a:r>
            <a:r>
              <a:rPr lang="en-US" err="1"/>
              <a:t>viên</a:t>
            </a:r>
            <a:r>
              <a:rPr lang="en-US"/>
              <a:t> </a:t>
            </a:r>
            <a:r>
              <a:rPr lang="en-US" err="1"/>
              <a:t>chủ</a:t>
            </a:r>
            <a:r>
              <a:rPr lang="en-US"/>
              <a:t> </a:t>
            </a:r>
            <a:r>
              <a:rPr lang="en-US" err="1"/>
              <a:t>nhiệm</a:t>
            </a:r>
            <a:r>
              <a:rPr lang="en-US"/>
              <a:t> (GVCN); </a:t>
            </a:r>
            <a:endParaRPr lang="en-US" sz="2400"/>
          </a:p>
          <a:p>
            <a:pPr marL="0" indent="0">
              <a:buNone/>
            </a:pPr>
            <a:r>
              <a:rPr lang="en-US"/>
              <a:t>- </a:t>
            </a:r>
            <a:r>
              <a:rPr lang="en-US" err="1"/>
              <a:t>Việc</a:t>
            </a:r>
            <a:r>
              <a:rPr lang="en-US"/>
              <a:t> </a:t>
            </a:r>
            <a:r>
              <a:rPr lang="en-US" err="1"/>
              <a:t>xếp</a:t>
            </a:r>
            <a:r>
              <a:rPr lang="en-US"/>
              <a:t> </a:t>
            </a:r>
            <a:r>
              <a:rPr lang="en-US" err="1"/>
              <a:t>loại</a:t>
            </a:r>
            <a:r>
              <a:rPr lang="en-US"/>
              <a:t> </a:t>
            </a:r>
            <a:r>
              <a:rPr lang="en-US" err="1"/>
              <a:t>học</a:t>
            </a:r>
            <a:r>
              <a:rPr lang="en-US"/>
              <a:t> </a:t>
            </a:r>
            <a:r>
              <a:rPr lang="en-US" err="1"/>
              <a:t>lực</a:t>
            </a:r>
            <a:r>
              <a:rPr lang="en-US"/>
              <a:t> </a:t>
            </a:r>
            <a:r>
              <a:rPr lang="en-US" err="1"/>
              <a:t>của</a:t>
            </a:r>
            <a:r>
              <a:rPr lang="en-US"/>
              <a:t> </a:t>
            </a:r>
            <a:r>
              <a:rPr lang="en-US" err="1"/>
              <a:t>học</a:t>
            </a:r>
            <a:r>
              <a:rPr lang="en-US"/>
              <a:t> </a:t>
            </a:r>
            <a:r>
              <a:rPr lang="en-US" err="1"/>
              <a:t>sinh</a:t>
            </a:r>
            <a:r>
              <a:rPr lang="en-US"/>
              <a:t>, </a:t>
            </a:r>
            <a:r>
              <a:rPr lang="en-US" err="1"/>
              <a:t>nhà</a:t>
            </a:r>
            <a:r>
              <a:rPr lang="en-US"/>
              <a:t> </a:t>
            </a:r>
            <a:r>
              <a:rPr lang="en-US" err="1"/>
              <a:t>trường</a:t>
            </a:r>
            <a:r>
              <a:rPr lang="en-US"/>
              <a:t> </a:t>
            </a:r>
            <a:r>
              <a:rPr lang="en-US" err="1"/>
              <a:t>thực</a:t>
            </a:r>
            <a:r>
              <a:rPr lang="en-US"/>
              <a:t> </a:t>
            </a:r>
            <a:r>
              <a:rPr lang="en-US" err="1"/>
              <a:t>theo</a:t>
            </a:r>
            <a:r>
              <a:rPr lang="en-US"/>
              <a:t> </a:t>
            </a:r>
            <a:r>
              <a:rPr lang="en-US" err="1"/>
              <a:t>quy</a:t>
            </a:r>
            <a:r>
              <a:rPr lang="en-US"/>
              <a:t> </a:t>
            </a:r>
            <a:r>
              <a:rPr lang="en-US" err="1"/>
              <a:t>định</a:t>
            </a:r>
            <a:r>
              <a:rPr lang="en-US"/>
              <a:t> </a:t>
            </a:r>
            <a:r>
              <a:rPr lang="en-US" err="1"/>
              <a:t>của</a:t>
            </a:r>
            <a:r>
              <a:rPr lang="en-US"/>
              <a:t> </a:t>
            </a:r>
            <a:r>
              <a:rPr lang="en-US" err="1"/>
              <a:t>Bộ</a:t>
            </a:r>
            <a:r>
              <a:rPr lang="en-US"/>
              <a:t> LĐTB-XH </a:t>
            </a:r>
            <a:r>
              <a:rPr lang="en-US" err="1"/>
              <a:t>về</a:t>
            </a:r>
            <a:r>
              <a:rPr lang="en-US"/>
              <a:t> </a:t>
            </a:r>
            <a:r>
              <a:rPr lang="en-US" err="1"/>
              <a:t>việc</a:t>
            </a:r>
            <a:r>
              <a:rPr lang="en-US"/>
              <a:t> </a:t>
            </a:r>
            <a:r>
              <a:rPr lang="en-US" err="1"/>
              <a:t>tổ</a:t>
            </a:r>
            <a:r>
              <a:rPr lang="en-US"/>
              <a:t> </a:t>
            </a:r>
            <a:r>
              <a:rPr lang="en-US" err="1"/>
              <a:t>chức</a:t>
            </a:r>
            <a:r>
              <a:rPr lang="en-US"/>
              <a:t> </a:t>
            </a:r>
            <a:r>
              <a:rPr lang="en-US" err="1"/>
              <a:t>thực</a:t>
            </a:r>
            <a:r>
              <a:rPr lang="en-US"/>
              <a:t> </a:t>
            </a:r>
            <a:r>
              <a:rPr lang="en-US" err="1"/>
              <a:t>hiện</a:t>
            </a:r>
            <a:r>
              <a:rPr lang="en-US"/>
              <a:t> </a:t>
            </a:r>
            <a:r>
              <a:rPr lang="en-US" err="1"/>
              <a:t>chương</a:t>
            </a:r>
            <a:r>
              <a:rPr lang="en-US"/>
              <a:t> </a:t>
            </a:r>
            <a:r>
              <a:rPr lang="en-US" err="1"/>
              <a:t>trình</a:t>
            </a:r>
            <a:r>
              <a:rPr lang="en-US"/>
              <a:t> </a:t>
            </a:r>
            <a:r>
              <a:rPr lang="en-US" err="1"/>
              <a:t>đào</a:t>
            </a:r>
            <a:r>
              <a:rPr lang="en-US"/>
              <a:t> </a:t>
            </a:r>
            <a:r>
              <a:rPr lang="en-US" err="1"/>
              <a:t>tạo</a:t>
            </a:r>
            <a:r>
              <a:rPr lang="en-US"/>
              <a:t> </a:t>
            </a:r>
            <a:r>
              <a:rPr lang="en-US" err="1"/>
              <a:t>trình</a:t>
            </a:r>
            <a:r>
              <a:rPr lang="en-US"/>
              <a:t> </a:t>
            </a:r>
            <a:r>
              <a:rPr lang="en-US" err="1"/>
              <a:t>độ</a:t>
            </a:r>
            <a:r>
              <a:rPr lang="en-US"/>
              <a:t> </a:t>
            </a:r>
            <a:r>
              <a:rPr lang="en-US" err="1"/>
              <a:t>trung</a:t>
            </a:r>
            <a:r>
              <a:rPr lang="en-US"/>
              <a:t> </a:t>
            </a:r>
            <a:r>
              <a:rPr lang="en-US" err="1"/>
              <a:t>cấp</a:t>
            </a:r>
            <a:r>
              <a:rPr lang="en-US"/>
              <a:t>, </a:t>
            </a:r>
            <a:r>
              <a:rPr lang="en-US" err="1"/>
              <a:t>trình</a:t>
            </a:r>
            <a:r>
              <a:rPr lang="en-US"/>
              <a:t> </a:t>
            </a:r>
            <a:r>
              <a:rPr lang="en-US" err="1"/>
              <a:t>độ</a:t>
            </a:r>
            <a:r>
              <a:rPr lang="en-US"/>
              <a:t> </a:t>
            </a:r>
            <a:r>
              <a:rPr lang="en-US" err="1"/>
              <a:t>cao</a:t>
            </a:r>
            <a:r>
              <a:rPr lang="en-US"/>
              <a:t> </a:t>
            </a:r>
            <a:r>
              <a:rPr lang="en-US" err="1"/>
              <a:t>đẳng</a:t>
            </a:r>
            <a:r>
              <a:rPr lang="en-US"/>
              <a:t> </a:t>
            </a:r>
            <a:r>
              <a:rPr lang="en-US" err="1"/>
              <a:t>theo</a:t>
            </a:r>
            <a:r>
              <a:rPr lang="en-US"/>
              <a:t> </a:t>
            </a:r>
            <a:r>
              <a:rPr lang="en-US" err="1"/>
              <a:t>niên</a:t>
            </a:r>
            <a:r>
              <a:rPr lang="en-US"/>
              <a:t> </a:t>
            </a:r>
            <a:r>
              <a:rPr lang="en-US" err="1"/>
              <a:t>chế</a:t>
            </a:r>
            <a:r>
              <a:rPr lang="en-US"/>
              <a:t> </a:t>
            </a:r>
            <a:r>
              <a:rPr lang="en-US" err="1"/>
              <a:t>hoặc</a:t>
            </a:r>
            <a:r>
              <a:rPr lang="en-US"/>
              <a:t> </a:t>
            </a:r>
            <a:r>
              <a:rPr lang="en-US" err="1"/>
              <a:t>theo</a:t>
            </a:r>
            <a:r>
              <a:rPr lang="en-US"/>
              <a:t> </a:t>
            </a:r>
            <a:r>
              <a:rPr lang="en-US" err="1"/>
              <a:t>phương</a:t>
            </a:r>
            <a:r>
              <a:rPr lang="en-US"/>
              <a:t> </a:t>
            </a:r>
            <a:r>
              <a:rPr lang="en-US" err="1"/>
              <a:t>thức</a:t>
            </a:r>
            <a:r>
              <a:rPr lang="en-US"/>
              <a:t> </a:t>
            </a:r>
            <a:r>
              <a:rPr lang="en-US" err="1"/>
              <a:t>tích</a:t>
            </a:r>
            <a:r>
              <a:rPr lang="en-US"/>
              <a:t> </a:t>
            </a:r>
            <a:r>
              <a:rPr lang="en-US" err="1"/>
              <a:t>lũy</a:t>
            </a:r>
            <a:r>
              <a:rPr lang="en-US"/>
              <a:t> </a:t>
            </a:r>
            <a:r>
              <a:rPr lang="en-US" err="1"/>
              <a:t>mô-đun</a:t>
            </a:r>
            <a:r>
              <a:rPr lang="en-US"/>
              <a:t> </a:t>
            </a:r>
            <a:r>
              <a:rPr lang="en-US" err="1"/>
              <a:t>hoặc</a:t>
            </a:r>
            <a:r>
              <a:rPr lang="en-US"/>
              <a:t> </a:t>
            </a:r>
            <a:r>
              <a:rPr lang="en-US" err="1"/>
              <a:t>tín</a:t>
            </a:r>
            <a:r>
              <a:rPr lang="en-US"/>
              <a:t> </a:t>
            </a:r>
            <a:r>
              <a:rPr lang="en-US" err="1"/>
              <a:t>chỉ</a:t>
            </a:r>
            <a:r>
              <a:rPr lang="en-US"/>
              <a:t>; </a:t>
            </a:r>
            <a:r>
              <a:rPr lang="en-US" err="1"/>
              <a:t>quy</a:t>
            </a:r>
            <a:r>
              <a:rPr lang="en-US"/>
              <a:t> </a:t>
            </a:r>
            <a:r>
              <a:rPr lang="en-US" err="1"/>
              <a:t>chế</a:t>
            </a:r>
            <a:r>
              <a:rPr lang="en-US"/>
              <a:t> </a:t>
            </a:r>
            <a:r>
              <a:rPr lang="en-US" err="1"/>
              <a:t>kiểm</a:t>
            </a:r>
            <a:r>
              <a:rPr lang="en-US"/>
              <a:t> </a:t>
            </a:r>
            <a:r>
              <a:rPr lang="en-US" err="1"/>
              <a:t>tra</a:t>
            </a:r>
            <a:r>
              <a:rPr lang="en-US"/>
              <a:t>, </a:t>
            </a:r>
            <a:r>
              <a:rPr lang="en-US" err="1"/>
              <a:t>thi</a:t>
            </a:r>
            <a:r>
              <a:rPr lang="en-US"/>
              <a:t>, </a:t>
            </a:r>
            <a:r>
              <a:rPr lang="en-US" err="1"/>
              <a:t>xét</a:t>
            </a:r>
            <a:r>
              <a:rPr lang="en-US"/>
              <a:t> </a:t>
            </a:r>
            <a:r>
              <a:rPr lang="en-US" err="1"/>
              <a:t>công</a:t>
            </a:r>
            <a:r>
              <a:rPr lang="en-US"/>
              <a:t> </a:t>
            </a:r>
            <a:r>
              <a:rPr lang="en-US" err="1"/>
              <a:t>nhận</a:t>
            </a:r>
            <a:r>
              <a:rPr lang="en-US"/>
              <a:t> </a:t>
            </a:r>
            <a:r>
              <a:rPr lang="en-US" err="1"/>
              <a:t>tốt</a:t>
            </a:r>
            <a:r>
              <a:rPr lang="en-US"/>
              <a:t> </a:t>
            </a:r>
            <a:r>
              <a:rPr lang="en-US" err="1"/>
              <a:t>nghiệp</a:t>
            </a:r>
            <a:r>
              <a:rPr lang="en-US"/>
              <a:t>. Theo </a:t>
            </a:r>
            <a:r>
              <a:rPr lang="en-US" err="1"/>
              <a:t>đó</a:t>
            </a:r>
            <a:r>
              <a:rPr lang="en-US"/>
              <a:t>, </a:t>
            </a:r>
            <a:r>
              <a:rPr lang="en-US" err="1"/>
              <a:t>học</a:t>
            </a:r>
            <a:r>
              <a:rPr lang="en-US"/>
              <a:t> </a:t>
            </a:r>
            <a:r>
              <a:rPr lang="en-US" err="1"/>
              <a:t>phần</a:t>
            </a:r>
            <a:r>
              <a:rPr lang="en-US"/>
              <a:t> </a:t>
            </a:r>
            <a:r>
              <a:rPr lang="en-US" err="1"/>
              <a:t>Giáo</a:t>
            </a:r>
            <a:r>
              <a:rPr lang="en-US"/>
              <a:t> </a:t>
            </a:r>
            <a:r>
              <a:rPr lang="en-US" err="1"/>
              <a:t>dục</a:t>
            </a:r>
            <a:r>
              <a:rPr lang="en-US"/>
              <a:t> </a:t>
            </a:r>
            <a:r>
              <a:rPr lang="en-US" err="1"/>
              <a:t>thể</a:t>
            </a:r>
            <a:r>
              <a:rPr lang="en-US"/>
              <a:t> </a:t>
            </a:r>
            <a:r>
              <a:rPr lang="en-US" err="1"/>
              <a:t>chất</a:t>
            </a:r>
            <a:r>
              <a:rPr lang="en-US"/>
              <a:t>, </a:t>
            </a:r>
            <a:r>
              <a:rPr lang="en-US" err="1"/>
              <a:t>Giáo</a:t>
            </a:r>
            <a:r>
              <a:rPr lang="en-US"/>
              <a:t> </a:t>
            </a:r>
            <a:r>
              <a:rPr lang="en-US" err="1"/>
              <a:t>dục</a:t>
            </a:r>
            <a:r>
              <a:rPr lang="en-US"/>
              <a:t> </a:t>
            </a:r>
            <a:r>
              <a:rPr lang="en-US" err="1"/>
              <a:t>Quốc</a:t>
            </a:r>
            <a:r>
              <a:rPr lang="en-US"/>
              <a:t> </a:t>
            </a:r>
            <a:r>
              <a:rPr lang="en-US" err="1"/>
              <a:t>phòng</a:t>
            </a:r>
            <a:r>
              <a:rPr lang="en-US"/>
              <a:t> – An </a:t>
            </a:r>
            <a:r>
              <a:rPr lang="en-US" err="1"/>
              <a:t>ninh</a:t>
            </a:r>
            <a:r>
              <a:rPr lang="en-US"/>
              <a:t>, Anh </a:t>
            </a:r>
            <a:r>
              <a:rPr lang="en-US" err="1"/>
              <a:t>văn</a:t>
            </a:r>
            <a:r>
              <a:rPr lang="en-US"/>
              <a:t>, Tin </a:t>
            </a:r>
            <a:r>
              <a:rPr lang="en-US" err="1"/>
              <a:t>học</a:t>
            </a:r>
            <a:r>
              <a:rPr lang="en-US"/>
              <a:t>, </a:t>
            </a:r>
            <a:r>
              <a:rPr lang="en-US" err="1"/>
              <a:t>Kỹ</a:t>
            </a:r>
            <a:r>
              <a:rPr lang="en-US"/>
              <a:t> </a:t>
            </a:r>
            <a:r>
              <a:rPr lang="en-US" err="1"/>
              <a:t>năng</a:t>
            </a:r>
            <a:r>
              <a:rPr lang="en-US"/>
              <a:t> </a:t>
            </a:r>
            <a:r>
              <a:rPr lang="en-US" err="1"/>
              <a:t>mềm</a:t>
            </a:r>
            <a:r>
              <a:rPr lang="en-US"/>
              <a:t> </a:t>
            </a:r>
            <a:r>
              <a:rPr lang="en-US" err="1"/>
              <a:t>là</a:t>
            </a:r>
            <a:r>
              <a:rPr lang="en-US"/>
              <a:t> 05 </a:t>
            </a:r>
            <a:r>
              <a:rPr lang="en-US" err="1"/>
              <a:t>môn</a:t>
            </a:r>
            <a:r>
              <a:rPr lang="en-US"/>
              <a:t> </a:t>
            </a:r>
            <a:r>
              <a:rPr lang="en-US" err="1"/>
              <a:t>học</a:t>
            </a:r>
            <a:r>
              <a:rPr lang="en-US"/>
              <a:t> </a:t>
            </a:r>
            <a:r>
              <a:rPr lang="en-US" err="1"/>
              <a:t>điều</a:t>
            </a:r>
            <a:r>
              <a:rPr lang="en-US"/>
              <a:t> </a:t>
            </a:r>
            <a:r>
              <a:rPr lang="en-US" err="1"/>
              <a:t>kiện</a:t>
            </a:r>
            <a:r>
              <a:rPr lang="en-US"/>
              <a:t>, </a:t>
            </a:r>
            <a:r>
              <a:rPr lang="en-US" err="1"/>
              <a:t>kết</a:t>
            </a:r>
            <a:r>
              <a:rPr lang="en-US"/>
              <a:t> </a:t>
            </a:r>
            <a:r>
              <a:rPr lang="en-US" err="1"/>
              <a:t>quả</a:t>
            </a:r>
            <a:r>
              <a:rPr lang="en-US"/>
              <a:t> </a:t>
            </a:r>
            <a:r>
              <a:rPr lang="en-US" err="1"/>
              <a:t>đánh</a:t>
            </a:r>
            <a:r>
              <a:rPr lang="en-US"/>
              <a:t> </a:t>
            </a:r>
            <a:r>
              <a:rPr lang="en-US" err="1"/>
              <a:t>giá</a:t>
            </a:r>
            <a:r>
              <a:rPr lang="en-US"/>
              <a:t> </a:t>
            </a:r>
            <a:r>
              <a:rPr lang="en-US" err="1"/>
              <a:t>của</a:t>
            </a:r>
            <a:r>
              <a:rPr lang="en-US"/>
              <a:t> 05 </a:t>
            </a:r>
            <a:r>
              <a:rPr lang="en-US" err="1"/>
              <a:t>môn</a:t>
            </a:r>
            <a:r>
              <a:rPr lang="en-US"/>
              <a:t> </a:t>
            </a:r>
            <a:r>
              <a:rPr lang="en-US" err="1"/>
              <a:t>học</a:t>
            </a:r>
            <a:r>
              <a:rPr lang="en-US"/>
              <a:t> </a:t>
            </a:r>
            <a:r>
              <a:rPr lang="en-US" err="1"/>
              <a:t>này</a:t>
            </a:r>
            <a:r>
              <a:rPr lang="en-US"/>
              <a:t> </a:t>
            </a:r>
            <a:r>
              <a:rPr lang="en-US" err="1"/>
              <a:t>không</a:t>
            </a:r>
            <a:r>
              <a:rPr lang="en-US"/>
              <a:t> </a:t>
            </a:r>
            <a:r>
              <a:rPr lang="en-US" err="1"/>
              <a:t>tính</a:t>
            </a:r>
            <a:r>
              <a:rPr lang="en-US"/>
              <a:t> </a:t>
            </a:r>
            <a:r>
              <a:rPr lang="en-US" err="1"/>
              <a:t>vào</a:t>
            </a:r>
            <a:r>
              <a:rPr lang="en-US"/>
              <a:t> </a:t>
            </a:r>
            <a:r>
              <a:rPr lang="en-US" err="1"/>
              <a:t>điểm</a:t>
            </a:r>
            <a:r>
              <a:rPr lang="en-US"/>
              <a:t> </a:t>
            </a:r>
            <a:r>
              <a:rPr lang="en-US" err="1"/>
              <a:t>trung</a:t>
            </a:r>
            <a:r>
              <a:rPr lang="en-US"/>
              <a:t> </a:t>
            </a:r>
            <a:r>
              <a:rPr lang="en-US" err="1"/>
              <a:t>bình</a:t>
            </a:r>
            <a:r>
              <a:rPr lang="en-US"/>
              <a:t> </a:t>
            </a:r>
            <a:r>
              <a:rPr lang="en-US" err="1"/>
              <a:t>chung</a:t>
            </a:r>
            <a:r>
              <a:rPr lang="en-US"/>
              <a:t> </a:t>
            </a:r>
            <a:r>
              <a:rPr lang="en-US" err="1"/>
              <a:t>học</a:t>
            </a:r>
            <a:r>
              <a:rPr lang="en-US"/>
              <a:t> </a:t>
            </a:r>
            <a:r>
              <a:rPr lang="en-US" err="1"/>
              <a:t>kỳ</a:t>
            </a:r>
            <a:r>
              <a:rPr lang="en-US"/>
              <a:t>, </a:t>
            </a:r>
            <a:r>
              <a:rPr lang="en-US" err="1"/>
              <a:t>năm</a:t>
            </a:r>
            <a:r>
              <a:rPr lang="en-US"/>
              <a:t> </a:t>
            </a:r>
            <a:r>
              <a:rPr lang="en-US" err="1"/>
              <a:t>học</a:t>
            </a:r>
            <a:r>
              <a:rPr lang="en-US"/>
              <a:t>, </a:t>
            </a:r>
            <a:r>
              <a:rPr lang="en-US" err="1"/>
              <a:t>điểm</a:t>
            </a:r>
            <a:r>
              <a:rPr lang="en-US"/>
              <a:t> </a:t>
            </a:r>
            <a:r>
              <a:rPr lang="en-US" err="1"/>
              <a:t>trung</a:t>
            </a:r>
            <a:r>
              <a:rPr lang="en-US"/>
              <a:t> </a:t>
            </a:r>
            <a:r>
              <a:rPr lang="en-US" err="1"/>
              <a:t>bình</a:t>
            </a:r>
            <a:r>
              <a:rPr lang="en-US"/>
              <a:t> </a:t>
            </a:r>
            <a:r>
              <a:rPr lang="en-US" err="1"/>
              <a:t>chung</a:t>
            </a:r>
            <a:r>
              <a:rPr lang="en-US"/>
              <a:t> </a:t>
            </a:r>
            <a:r>
              <a:rPr lang="en-US" err="1"/>
              <a:t>tích</a:t>
            </a:r>
            <a:r>
              <a:rPr lang="en-US"/>
              <a:t> </a:t>
            </a:r>
            <a:r>
              <a:rPr lang="en-US" err="1"/>
              <a:t>lũy</a:t>
            </a:r>
            <a:r>
              <a:rPr lang="en-US"/>
              <a:t>, </a:t>
            </a:r>
            <a:r>
              <a:rPr lang="en-US" err="1"/>
              <a:t>xếp</a:t>
            </a:r>
            <a:r>
              <a:rPr lang="en-US"/>
              <a:t> </a:t>
            </a:r>
            <a:r>
              <a:rPr lang="en-US" err="1"/>
              <a:t>loại</a:t>
            </a:r>
            <a:r>
              <a:rPr lang="en-US"/>
              <a:t> </a:t>
            </a:r>
            <a:r>
              <a:rPr lang="en-US" err="1"/>
              <a:t>tốt</a:t>
            </a:r>
            <a:r>
              <a:rPr lang="en-US"/>
              <a:t> </a:t>
            </a:r>
            <a:r>
              <a:rPr lang="en-US" err="1"/>
              <a:t>nghiệp</a:t>
            </a:r>
            <a:r>
              <a:rPr lang="en-US"/>
              <a:t> </a:t>
            </a:r>
            <a:r>
              <a:rPr lang="en-US" err="1"/>
              <a:t>nhưng</a:t>
            </a:r>
            <a:r>
              <a:rPr lang="en-US"/>
              <a:t> </a:t>
            </a:r>
            <a:r>
              <a:rPr lang="en-US" err="1"/>
              <a:t>là</a:t>
            </a:r>
            <a:r>
              <a:rPr lang="en-US"/>
              <a:t> </a:t>
            </a:r>
            <a:r>
              <a:rPr lang="en-US" err="1"/>
              <a:t>một</a:t>
            </a:r>
            <a:r>
              <a:rPr lang="en-US"/>
              <a:t> </a:t>
            </a:r>
            <a:r>
              <a:rPr lang="en-US" err="1"/>
              <a:t>trong</a:t>
            </a:r>
            <a:r>
              <a:rPr lang="en-US"/>
              <a:t> </a:t>
            </a:r>
            <a:r>
              <a:rPr lang="en-US" err="1"/>
              <a:t>các</a:t>
            </a:r>
            <a:r>
              <a:rPr lang="en-US"/>
              <a:t> </a:t>
            </a:r>
            <a:r>
              <a:rPr lang="en-US" err="1"/>
              <a:t>điều</a:t>
            </a:r>
            <a:r>
              <a:rPr lang="en-US"/>
              <a:t> </a:t>
            </a:r>
            <a:r>
              <a:rPr lang="en-US" err="1"/>
              <a:t>kiện</a:t>
            </a:r>
            <a:r>
              <a:rPr lang="en-US"/>
              <a:t> </a:t>
            </a:r>
            <a:r>
              <a:rPr lang="en-US" err="1"/>
              <a:t>để</a:t>
            </a:r>
            <a:r>
              <a:rPr lang="en-US"/>
              <a:t> </a:t>
            </a:r>
            <a:r>
              <a:rPr lang="en-US" err="1"/>
              <a:t>xếp</a:t>
            </a:r>
            <a:r>
              <a:rPr lang="en-US"/>
              <a:t> </a:t>
            </a:r>
            <a:r>
              <a:rPr lang="en-US" err="1"/>
              <a:t>hoàn</a:t>
            </a:r>
            <a:r>
              <a:rPr lang="en-US"/>
              <a:t> </a:t>
            </a:r>
            <a:r>
              <a:rPr lang="en-US" err="1"/>
              <a:t>thành</a:t>
            </a:r>
            <a:r>
              <a:rPr lang="en-US"/>
              <a:t> </a:t>
            </a:r>
            <a:r>
              <a:rPr lang="en-US" err="1"/>
              <a:t>khối</a:t>
            </a:r>
            <a:r>
              <a:rPr lang="en-US"/>
              <a:t> </a:t>
            </a:r>
            <a:r>
              <a:rPr lang="en-US" err="1"/>
              <a:t>lượng</a:t>
            </a:r>
            <a:r>
              <a:rPr lang="en-US"/>
              <a:t> </a:t>
            </a:r>
            <a:r>
              <a:rPr lang="en-US" err="1"/>
              <a:t>học</a:t>
            </a:r>
            <a:r>
              <a:rPr lang="en-US"/>
              <a:t> </a:t>
            </a:r>
            <a:r>
              <a:rPr lang="en-US" err="1"/>
              <a:t>tập</a:t>
            </a:r>
            <a:r>
              <a:rPr lang="en-US"/>
              <a:t>, </a:t>
            </a:r>
            <a:r>
              <a:rPr lang="en-US" err="1"/>
              <a:t>xét</a:t>
            </a:r>
            <a:r>
              <a:rPr lang="en-US"/>
              <a:t> </a:t>
            </a:r>
            <a:r>
              <a:rPr lang="en-US" err="1"/>
              <a:t>điều</a:t>
            </a:r>
            <a:r>
              <a:rPr lang="en-US"/>
              <a:t> </a:t>
            </a:r>
            <a:r>
              <a:rPr lang="en-US" err="1"/>
              <a:t>kiện</a:t>
            </a:r>
            <a:r>
              <a:rPr lang="en-US"/>
              <a:t> </a:t>
            </a:r>
            <a:r>
              <a:rPr lang="en-US" err="1"/>
              <a:t>dự</a:t>
            </a:r>
            <a:r>
              <a:rPr lang="en-US"/>
              <a:t> </a:t>
            </a:r>
            <a:r>
              <a:rPr lang="en-US" err="1"/>
              <a:t>thi</a:t>
            </a:r>
            <a:r>
              <a:rPr lang="en-US"/>
              <a:t> </a:t>
            </a:r>
            <a:r>
              <a:rPr lang="en-US" err="1"/>
              <a:t>tốt</a:t>
            </a:r>
            <a:r>
              <a:rPr lang="en-US"/>
              <a:t> </a:t>
            </a:r>
            <a:r>
              <a:rPr lang="en-US" err="1"/>
              <a:t>nghiệp</a:t>
            </a:r>
            <a:r>
              <a:rPr lang="en-US"/>
              <a:t> </a:t>
            </a:r>
            <a:r>
              <a:rPr lang="en-US" err="1"/>
              <a:t>hoặc</a:t>
            </a:r>
            <a:r>
              <a:rPr lang="en-US"/>
              <a:t> </a:t>
            </a:r>
            <a:r>
              <a:rPr lang="en-US" err="1"/>
              <a:t>bảo</a:t>
            </a:r>
            <a:r>
              <a:rPr lang="en-US"/>
              <a:t> </a:t>
            </a:r>
            <a:r>
              <a:rPr lang="en-US" err="1"/>
              <a:t>vệ</a:t>
            </a:r>
            <a:r>
              <a:rPr lang="en-US"/>
              <a:t> </a:t>
            </a:r>
            <a:r>
              <a:rPr lang="en-US" err="1"/>
              <a:t>chuyên</a:t>
            </a:r>
            <a:r>
              <a:rPr lang="en-US"/>
              <a:t> </a:t>
            </a:r>
            <a:r>
              <a:rPr lang="en-US" err="1"/>
              <a:t>đề</a:t>
            </a:r>
            <a:r>
              <a:rPr lang="en-US"/>
              <a:t> </a:t>
            </a:r>
            <a:r>
              <a:rPr lang="en-US" err="1"/>
              <a:t>khóa</a:t>
            </a:r>
            <a:r>
              <a:rPr lang="en-US"/>
              <a:t> </a:t>
            </a:r>
            <a:r>
              <a:rPr lang="en-US" err="1"/>
              <a:t>luận</a:t>
            </a:r>
            <a:r>
              <a:rPr lang="en-US"/>
              <a:t> </a:t>
            </a:r>
            <a:r>
              <a:rPr lang="en-US" err="1"/>
              <a:t>tốt</a:t>
            </a:r>
            <a:r>
              <a:rPr lang="en-US"/>
              <a:t> </a:t>
            </a:r>
            <a:r>
              <a:rPr lang="en-US" err="1"/>
              <a:t>nghiệp</a:t>
            </a:r>
            <a:r>
              <a:rPr lang="en-US"/>
              <a:t> </a:t>
            </a:r>
            <a:r>
              <a:rPr lang="en-US" err="1"/>
              <a:t>và</a:t>
            </a:r>
            <a:r>
              <a:rPr lang="en-US"/>
              <a:t> </a:t>
            </a:r>
            <a:r>
              <a:rPr lang="en-US" err="1"/>
              <a:t>được</a:t>
            </a:r>
            <a:r>
              <a:rPr lang="en-US"/>
              <a:t> </a:t>
            </a:r>
            <a:r>
              <a:rPr lang="en-US" err="1"/>
              <a:t>ghi</a:t>
            </a:r>
            <a:r>
              <a:rPr lang="en-US"/>
              <a:t> </a:t>
            </a:r>
            <a:r>
              <a:rPr lang="en-US" err="1"/>
              <a:t>vào</a:t>
            </a:r>
            <a:r>
              <a:rPr lang="en-US"/>
              <a:t> </a:t>
            </a:r>
            <a:r>
              <a:rPr lang="en-US" err="1"/>
              <a:t>bảng</a:t>
            </a:r>
            <a:r>
              <a:rPr lang="en-US"/>
              <a:t> </a:t>
            </a:r>
            <a:r>
              <a:rPr lang="en-US" err="1"/>
              <a:t>điểm</a:t>
            </a:r>
            <a:r>
              <a:rPr lang="en-US"/>
              <a:t> </a:t>
            </a:r>
            <a:r>
              <a:rPr lang="en-US" err="1"/>
              <a:t>cấp</a:t>
            </a:r>
            <a:r>
              <a:rPr lang="en-US"/>
              <a:t> </a:t>
            </a:r>
            <a:r>
              <a:rPr lang="en-US" err="1"/>
              <a:t>kèm</a:t>
            </a:r>
            <a:r>
              <a:rPr lang="en-US"/>
              <a:t> </a:t>
            </a:r>
            <a:r>
              <a:rPr lang="en-US" err="1"/>
              <a:t>theo</a:t>
            </a:r>
            <a:r>
              <a:rPr lang="en-US"/>
              <a:t> </a:t>
            </a:r>
            <a:r>
              <a:rPr lang="en-US" err="1"/>
              <a:t>bằng</a:t>
            </a:r>
            <a:r>
              <a:rPr lang="en-US"/>
              <a:t> </a:t>
            </a:r>
            <a:r>
              <a:rPr lang="en-US" err="1"/>
              <a:t>tốt</a:t>
            </a:r>
            <a:r>
              <a:rPr lang="en-US"/>
              <a:t> </a:t>
            </a:r>
            <a:r>
              <a:rPr lang="en-US" err="1"/>
              <a:t>nghiệp</a:t>
            </a:r>
            <a:r>
              <a:rPr lang="en-US"/>
              <a:t>.</a:t>
            </a:r>
          </a:p>
          <a:p>
            <a:pPr marL="0" lvl="0" indent="0">
              <a:buNone/>
            </a:pPr>
            <a:r>
              <a:rPr lang="en-US" err="1"/>
              <a:t>Về</a:t>
            </a:r>
            <a:r>
              <a:rPr lang="en-US"/>
              <a:t> </a:t>
            </a:r>
            <a:r>
              <a:rPr lang="en-US" err="1"/>
              <a:t>học</a:t>
            </a:r>
            <a:r>
              <a:rPr lang="en-US"/>
              <a:t> </a:t>
            </a:r>
            <a:r>
              <a:rPr lang="en-US" err="1"/>
              <a:t>lại</a:t>
            </a:r>
            <a:r>
              <a:rPr lang="en-US"/>
              <a:t>: </a:t>
            </a:r>
            <a:r>
              <a:rPr lang="en-US" err="1"/>
              <a:t>Có</a:t>
            </a:r>
            <a:r>
              <a:rPr lang="en-US"/>
              <a:t> 2 </a:t>
            </a:r>
            <a:r>
              <a:rPr lang="en-US" err="1"/>
              <a:t>loại</a:t>
            </a:r>
            <a:r>
              <a:rPr lang="en-US"/>
              <a:t> </a:t>
            </a:r>
            <a:r>
              <a:rPr lang="en-US" err="1"/>
              <a:t>lớp</a:t>
            </a:r>
            <a:r>
              <a:rPr lang="en-US"/>
              <a:t> </a:t>
            </a:r>
            <a:r>
              <a:rPr lang="en-US" err="1"/>
              <a:t>để</a:t>
            </a:r>
            <a:r>
              <a:rPr lang="en-US"/>
              <a:t> </a:t>
            </a:r>
            <a:r>
              <a:rPr lang="en-US" err="1"/>
              <a:t>học</a:t>
            </a:r>
            <a:r>
              <a:rPr lang="en-US"/>
              <a:t> </a:t>
            </a:r>
            <a:r>
              <a:rPr lang="en-US" err="1"/>
              <a:t>sinh</a:t>
            </a:r>
            <a:r>
              <a:rPr lang="en-US"/>
              <a:t> </a:t>
            </a:r>
            <a:r>
              <a:rPr lang="en-US" err="1"/>
              <a:t>đăng</a:t>
            </a:r>
            <a:r>
              <a:rPr lang="en-US"/>
              <a:t> </a:t>
            </a:r>
            <a:r>
              <a:rPr lang="en-US" err="1"/>
              <a:t>ký</a:t>
            </a:r>
            <a:r>
              <a:rPr lang="en-US"/>
              <a:t> </a:t>
            </a:r>
            <a:r>
              <a:rPr lang="en-US" err="1"/>
              <a:t>học</a:t>
            </a:r>
            <a:r>
              <a:rPr lang="en-US"/>
              <a:t> </a:t>
            </a:r>
            <a:r>
              <a:rPr lang="en-US" err="1"/>
              <a:t>lại</a:t>
            </a:r>
            <a:r>
              <a:rPr lang="en-US"/>
              <a:t> </a:t>
            </a:r>
            <a:r>
              <a:rPr lang="en-US" err="1"/>
              <a:t>trả</a:t>
            </a:r>
            <a:r>
              <a:rPr lang="en-US"/>
              <a:t> </a:t>
            </a:r>
            <a:r>
              <a:rPr lang="en-US" err="1"/>
              <a:t>nợ</a:t>
            </a:r>
            <a:r>
              <a:rPr lang="en-US"/>
              <a:t> </a:t>
            </a:r>
            <a:r>
              <a:rPr lang="en-US" err="1"/>
              <a:t>các</a:t>
            </a:r>
            <a:r>
              <a:rPr lang="en-US"/>
              <a:t> </a:t>
            </a:r>
            <a:r>
              <a:rPr lang="en-US" err="1"/>
              <a:t>học</a:t>
            </a:r>
            <a:r>
              <a:rPr lang="en-US"/>
              <a:t> </a:t>
            </a:r>
            <a:r>
              <a:rPr lang="en-US" err="1"/>
              <a:t>phần</a:t>
            </a:r>
            <a:r>
              <a:rPr lang="en-US"/>
              <a:t> </a:t>
            </a:r>
            <a:r>
              <a:rPr lang="en-US" err="1"/>
              <a:t>chưa</a:t>
            </a:r>
            <a:r>
              <a:rPr lang="en-US"/>
              <a:t> </a:t>
            </a:r>
            <a:r>
              <a:rPr lang="en-US" err="1"/>
              <a:t>đạt</a:t>
            </a:r>
            <a:r>
              <a:rPr lang="en-US"/>
              <a:t>, bao </a:t>
            </a:r>
            <a:r>
              <a:rPr lang="en-US" err="1"/>
              <a:t>gồm</a:t>
            </a:r>
            <a:r>
              <a:rPr lang="en-US"/>
              <a:t>:</a:t>
            </a:r>
          </a:p>
          <a:p>
            <a:pPr marL="0" indent="0">
              <a:buNone/>
            </a:pPr>
            <a:r>
              <a:rPr lang="en-US"/>
              <a:t>+ </a:t>
            </a:r>
            <a:r>
              <a:rPr lang="en-US" err="1"/>
              <a:t>Lớp</a:t>
            </a:r>
            <a:r>
              <a:rPr lang="en-US"/>
              <a:t> </a:t>
            </a:r>
            <a:r>
              <a:rPr lang="en-US" err="1"/>
              <a:t>chung</a:t>
            </a:r>
            <a:r>
              <a:rPr lang="en-US"/>
              <a:t>: </a:t>
            </a:r>
            <a:r>
              <a:rPr lang="en-US" err="1"/>
              <a:t>Được</a:t>
            </a:r>
            <a:r>
              <a:rPr lang="en-US"/>
              <a:t> </a:t>
            </a:r>
            <a:r>
              <a:rPr lang="en-US" err="1"/>
              <a:t>học</a:t>
            </a:r>
            <a:r>
              <a:rPr lang="en-US"/>
              <a:t> </a:t>
            </a:r>
            <a:r>
              <a:rPr lang="en-US" err="1"/>
              <a:t>ghép</a:t>
            </a:r>
            <a:r>
              <a:rPr lang="en-US"/>
              <a:t> </a:t>
            </a:r>
            <a:r>
              <a:rPr lang="en-US" err="1"/>
              <a:t>chung</a:t>
            </a:r>
            <a:r>
              <a:rPr lang="en-US"/>
              <a:t> </a:t>
            </a:r>
            <a:r>
              <a:rPr lang="en-US" err="1"/>
              <a:t>với</a:t>
            </a:r>
            <a:r>
              <a:rPr lang="en-US"/>
              <a:t> </a:t>
            </a:r>
            <a:r>
              <a:rPr lang="en-US" err="1"/>
              <a:t>các</a:t>
            </a:r>
            <a:r>
              <a:rPr lang="en-US"/>
              <a:t> </a:t>
            </a:r>
            <a:r>
              <a:rPr lang="en-US" err="1"/>
              <a:t>khóa</a:t>
            </a:r>
            <a:r>
              <a:rPr lang="en-US"/>
              <a:t> </a:t>
            </a:r>
            <a:r>
              <a:rPr lang="en-US" err="1"/>
              <a:t>sau</a:t>
            </a:r>
            <a:r>
              <a:rPr lang="en-US"/>
              <a:t> (</a:t>
            </a:r>
            <a:r>
              <a:rPr lang="en-US" err="1"/>
              <a:t>khóa</a:t>
            </a:r>
            <a:r>
              <a:rPr lang="en-US"/>
              <a:t> 17T4 </a:t>
            </a:r>
            <a:r>
              <a:rPr lang="en-US" err="1"/>
              <a:t>học</a:t>
            </a:r>
            <a:r>
              <a:rPr lang="en-US"/>
              <a:t> </a:t>
            </a:r>
            <a:r>
              <a:rPr lang="en-US" err="1"/>
              <a:t>chung</a:t>
            </a:r>
            <a:r>
              <a:rPr lang="en-US"/>
              <a:t> </a:t>
            </a:r>
            <a:r>
              <a:rPr lang="en-US" err="1"/>
              <a:t>với</a:t>
            </a:r>
            <a:r>
              <a:rPr lang="en-US"/>
              <a:t> </a:t>
            </a:r>
            <a:r>
              <a:rPr lang="en-US" err="1"/>
              <a:t>các</a:t>
            </a:r>
            <a:r>
              <a:rPr lang="en-US"/>
              <a:t> </a:t>
            </a:r>
            <a:r>
              <a:rPr lang="en-US" err="1"/>
              <a:t>khóa</a:t>
            </a:r>
            <a:r>
              <a:rPr lang="en-US"/>
              <a:t> 2018, 2019 </a:t>
            </a:r>
            <a:r>
              <a:rPr lang="en-US" err="1"/>
              <a:t>và</a:t>
            </a:r>
            <a:r>
              <a:rPr lang="en-US"/>
              <a:t> </a:t>
            </a:r>
            <a:r>
              <a:rPr lang="en-US" err="1"/>
              <a:t>khóa</a:t>
            </a:r>
            <a:r>
              <a:rPr lang="en-US"/>
              <a:t> 18T4 </a:t>
            </a:r>
            <a:r>
              <a:rPr lang="en-US" err="1"/>
              <a:t>học</a:t>
            </a:r>
            <a:r>
              <a:rPr lang="en-US"/>
              <a:t> </a:t>
            </a:r>
            <a:r>
              <a:rPr lang="en-US" err="1"/>
              <a:t>chung</a:t>
            </a:r>
            <a:r>
              <a:rPr lang="en-US"/>
              <a:t> </a:t>
            </a:r>
            <a:r>
              <a:rPr lang="en-US" err="1"/>
              <a:t>với</a:t>
            </a:r>
            <a:r>
              <a:rPr lang="en-US"/>
              <a:t> </a:t>
            </a:r>
            <a:r>
              <a:rPr lang="en-US" err="1"/>
              <a:t>các</a:t>
            </a:r>
            <a:r>
              <a:rPr lang="en-US"/>
              <a:t> </a:t>
            </a:r>
            <a:r>
              <a:rPr lang="en-US" err="1"/>
              <a:t>khóa</a:t>
            </a:r>
            <a:r>
              <a:rPr lang="en-US"/>
              <a:t> 2019) </a:t>
            </a:r>
            <a:r>
              <a:rPr lang="en-US" err="1"/>
              <a:t>và</a:t>
            </a:r>
            <a:r>
              <a:rPr lang="en-US"/>
              <a:t> </a:t>
            </a:r>
            <a:r>
              <a:rPr lang="en-US" err="1"/>
              <a:t>được</a:t>
            </a:r>
            <a:r>
              <a:rPr lang="en-US"/>
              <a:t> </a:t>
            </a:r>
            <a:r>
              <a:rPr lang="en-US" err="1"/>
              <a:t>mở</a:t>
            </a:r>
            <a:r>
              <a:rPr lang="en-US"/>
              <a:t> </a:t>
            </a:r>
            <a:r>
              <a:rPr lang="en-US" err="1"/>
              <a:t>từ</a:t>
            </a:r>
            <a:r>
              <a:rPr lang="en-US"/>
              <a:t>  </a:t>
            </a:r>
            <a:r>
              <a:rPr lang="en-US" err="1"/>
              <a:t>đầu</a:t>
            </a:r>
            <a:r>
              <a:rPr lang="en-US"/>
              <a:t> </a:t>
            </a:r>
            <a:r>
              <a:rPr lang="en-US" err="1"/>
              <a:t>học</a:t>
            </a:r>
            <a:r>
              <a:rPr lang="en-US"/>
              <a:t> </a:t>
            </a:r>
            <a:r>
              <a:rPr lang="en-US" err="1"/>
              <a:t>kỳ</a:t>
            </a:r>
            <a:r>
              <a:rPr lang="en-US"/>
              <a:t> 1,  </a:t>
            </a:r>
            <a:r>
              <a:rPr lang="en-US" err="1"/>
              <a:t>năm</a:t>
            </a:r>
            <a:r>
              <a:rPr lang="en-US"/>
              <a:t> </a:t>
            </a:r>
            <a:r>
              <a:rPr lang="en-US" err="1"/>
              <a:t>học</a:t>
            </a:r>
            <a:r>
              <a:rPr lang="en-US"/>
              <a:t> 2019 – 2020 (</a:t>
            </a:r>
            <a:r>
              <a:rPr lang="en-US" err="1"/>
              <a:t>có</a:t>
            </a:r>
            <a:r>
              <a:rPr lang="en-US"/>
              <a:t> </a:t>
            </a:r>
            <a:r>
              <a:rPr lang="en-US" err="1"/>
              <a:t>thông</a:t>
            </a:r>
            <a:r>
              <a:rPr lang="en-US"/>
              <a:t> </a:t>
            </a:r>
            <a:r>
              <a:rPr lang="en-US" err="1"/>
              <a:t>báo</a:t>
            </a:r>
            <a:r>
              <a:rPr lang="en-US"/>
              <a:t> </a:t>
            </a:r>
            <a:r>
              <a:rPr lang="en-US" err="1"/>
              <a:t>cụ</a:t>
            </a:r>
            <a:r>
              <a:rPr lang="en-US"/>
              <a:t> </a:t>
            </a:r>
            <a:r>
              <a:rPr lang="en-US" err="1"/>
              <a:t>thể</a:t>
            </a:r>
            <a:r>
              <a:rPr lang="en-US"/>
              <a:t> </a:t>
            </a:r>
            <a:r>
              <a:rPr lang="en-US" err="1"/>
              <a:t>được</a:t>
            </a:r>
            <a:r>
              <a:rPr lang="en-US"/>
              <a:t> </a:t>
            </a:r>
            <a:r>
              <a:rPr lang="en-US" err="1"/>
              <a:t>đăng</a:t>
            </a:r>
            <a:r>
              <a:rPr lang="en-US"/>
              <a:t> </a:t>
            </a:r>
            <a:r>
              <a:rPr lang="en-US" err="1"/>
              <a:t>trang</a:t>
            </a:r>
            <a:r>
              <a:rPr lang="en-US"/>
              <a:t> web, </a:t>
            </a:r>
            <a:r>
              <a:rPr lang="en-US" err="1"/>
              <a:t>gởi</a:t>
            </a:r>
            <a:r>
              <a:rPr lang="en-US"/>
              <a:t> GVCN, </a:t>
            </a:r>
            <a:r>
              <a:rPr lang="en-US" err="1"/>
              <a:t>các</a:t>
            </a:r>
            <a:r>
              <a:rPr lang="en-US"/>
              <a:t> khoa).</a:t>
            </a:r>
          </a:p>
          <a:p>
            <a:pPr marL="0" indent="0">
              <a:buNone/>
            </a:pPr>
            <a:r>
              <a:rPr lang="en-US"/>
              <a:t>+ </a:t>
            </a:r>
            <a:r>
              <a:rPr lang="en-US" err="1"/>
              <a:t>Lớp</a:t>
            </a:r>
            <a:r>
              <a:rPr lang="en-US"/>
              <a:t> </a:t>
            </a:r>
            <a:r>
              <a:rPr lang="en-US" err="1"/>
              <a:t>riêng</a:t>
            </a:r>
            <a:r>
              <a:rPr lang="en-US"/>
              <a:t>: </a:t>
            </a:r>
            <a:r>
              <a:rPr lang="en-US" err="1"/>
              <a:t>Được</a:t>
            </a:r>
            <a:r>
              <a:rPr lang="en-US"/>
              <a:t> </a:t>
            </a:r>
            <a:r>
              <a:rPr lang="en-US" err="1"/>
              <a:t>mở</a:t>
            </a:r>
            <a:r>
              <a:rPr lang="en-US"/>
              <a:t> </a:t>
            </a:r>
            <a:r>
              <a:rPr lang="en-US" err="1"/>
              <a:t>riêng</a:t>
            </a:r>
            <a:r>
              <a:rPr lang="en-US"/>
              <a:t> </a:t>
            </a:r>
            <a:r>
              <a:rPr lang="en-US" err="1"/>
              <a:t>cho</a:t>
            </a:r>
            <a:r>
              <a:rPr lang="en-US"/>
              <a:t> </a:t>
            </a:r>
            <a:r>
              <a:rPr lang="en-US" err="1"/>
              <a:t>các</a:t>
            </a:r>
            <a:r>
              <a:rPr lang="en-US"/>
              <a:t> HS </a:t>
            </a:r>
            <a:r>
              <a:rPr lang="en-US" err="1"/>
              <a:t>học</a:t>
            </a:r>
            <a:r>
              <a:rPr lang="en-US"/>
              <a:t> </a:t>
            </a:r>
            <a:r>
              <a:rPr lang="en-US" err="1"/>
              <a:t>trả</a:t>
            </a:r>
            <a:r>
              <a:rPr lang="en-US"/>
              <a:t> </a:t>
            </a:r>
            <a:r>
              <a:rPr lang="en-US" err="1"/>
              <a:t>nợ</a:t>
            </a:r>
            <a:r>
              <a:rPr lang="en-US"/>
              <a:t> </a:t>
            </a:r>
            <a:r>
              <a:rPr lang="en-US" err="1"/>
              <a:t>cùng</a:t>
            </a:r>
            <a:r>
              <a:rPr lang="en-US"/>
              <a:t> </a:t>
            </a:r>
            <a:r>
              <a:rPr lang="en-US" err="1"/>
              <a:t>môn</a:t>
            </a:r>
            <a:r>
              <a:rPr lang="en-US"/>
              <a:t>. </a:t>
            </a:r>
            <a:r>
              <a:rPr lang="en-US" err="1"/>
              <a:t>Thời</a:t>
            </a:r>
            <a:r>
              <a:rPr lang="en-US"/>
              <a:t> </a:t>
            </a:r>
            <a:r>
              <a:rPr lang="en-US" err="1"/>
              <a:t>gian</a:t>
            </a:r>
            <a:r>
              <a:rPr lang="en-US"/>
              <a:t> </a:t>
            </a:r>
            <a:r>
              <a:rPr lang="en-US" err="1"/>
              <a:t>thực</a:t>
            </a:r>
            <a:r>
              <a:rPr lang="en-US"/>
              <a:t> </a:t>
            </a:r>
            <a:r>
              <a:rPr lang="en-US" err="1"/>
              <a:t>hiện</a:t>
            </a:r>
            <a:r>
              <a:rPr lang="en-US"/>
              <a:t> </a:t>
            </a:r>
            <a:r>
              <a:rPr lang="en-US" err="1"/>
              <a:t>trong</a:t>
            </a:r>
            <a:r>
              <a:rPr lang="en-US"/>
              <a:t> </a:t>
            </a:r>
            <a:r>
              <a:rPr lang="en-US" err="1"/>
              <a:t>hè</a:t>
            </a:r>
            <a:r>
              <a:rPr lang="en-US"/>
              <a:t> (</a:t>
            </a:r>
            <a:r>
              <a:rPr lang="en-US" err="1"/>
              <a:t>dự</a:t>
            </a:r>
            <a:r>
              <a:rPr lang="en-US"/>
              <a:t> </a:t>
            </a:r>
            <a:r>
              <a:rPr lang="en-US" err="1"/>
              <a:t>kiến</a:t>
            </a:r>
            <a:r>
              <a:rPr lang="en-US"/>
              <a:t> </a:t>
            </a:r>
            <a:r>
              <a:rPr lang="en-US" err="1"/>
              <a:t>tháng</a:t>
            </a:r>
            <a:r>
              <a:rPr lang="en-US"/>
              <a:t> 7,8/2019) </a:t>
            </a:r>
            <a:r>
              <a:rPr lang="en-US" err="1"/>
              <a:t>và</a:t>
            </a:r>
            <a:r>
              <a:rPr lang="en-US"/>
              <a:t> </a:t>
            </a:r>
            <a:r>
              <a:rPr lang="en-US" err="1"/>
              <a:t>trong</a:t>
            </a:r>
            <a:r>
              <a:rPr lang="en-US"/>
              <a:t> </a:t>
            </a:r>
            <a:r>
              <a:rPr lang="en-US" err="1"/>
              <a:t>năm</a:t>
            </a:r>
            <a:r>
              <a:rPr lang="en-US"/>
              <a:t> </a:t>
            </a:r>
            <a:r>
              <a:rPr lang="en-US" err="1"/>
              <a:t>học</a:t>
            </a:r>
            <a:r>
              <a:rPr lang="en-US"/>
              <a:t> 2019 - 2020. </a:t>
            </a:r>
            <a:r>
              <a:rPr lang="en-US" err="1"/>
              <a:t>Khi</a:t>
            </a:r>
            <a:r>
              <a:rPr lang="en-US"/>
              <a:t> </a:t>
            </a:r>
            <a:r>
              <a:rPr lang="en-US" err="1"/>
              <a:t>mở</a:t>
            </a:r>
            <a:r>
              <a:rPr lang="en-US"/>
              <a:t> </a:t>
            </a:r>
            <a:r>
              <a:rPr lang="en-US" err="1"/>
              <a:t>lớp</a:t>
            </a:r>
            <a:r>
              <a:rPr lang="en-US"/>
              <a:t> </a:t>
            </a:r>
            <a:r>
              <a:rPr lang="en-US" err="1"/>
              <a:t>có</a:t>
            </a:r>
            <a:r>
              <a:rPr lang="en-US"/>
              <a:t> </a:t>
            </a:r>
            <a:r>
              <a:rPr lang="en-US" err="1"/>
              <a:t>thông</a:t>
            </a:r>
            <a:r>
              <a:rPr lang="en-US"/>
              <a:t> </a:t>
            </a:r>
            <a:r>
              <a:rPr lang="en-US" err="1"/>
              <a:t>báo</a:t>
            </a:r>
            <a:r>
              <a:rPr lang="en-US"/>
              <a:t> </a:t>
            </a:r>
            <a:r>
              <a:rPr lang="en-US" err="1"/>
              <a:t>cụ</a:t>
            </a:r>
            <a:r>
              <a:rPr lang="en-US"/>
              <a:t> </a:t>
            </a:r>
            <a:r>
              <a:rPr lang="en-US" err="1"/>
              <a:t>thể</a:t>
            </a:r>
            <a:r>
              <a:rPr lang="en-US"/>
              <a:t> </a:t>
            </a:r>
            <a:r>
              <a:rPr lang="en-US" err="1"/>
              <a:t>được</a:t>
            </a:r>
            <a:r>
              <a:rPr lang="en-US"/>
              <a:t> </a:t>
            </a:r>
            <a:r>
              <a:rPr lang="en-US" err="1"/>
              <a:t>đăng</a:t>
            </a:r>
            <a:r>
              <a:rPr lang="en-US"/>
              <a:t> </a:t>
            </a:r>
            <a:r>
              <a:rPr lang="en-US" err="1"/>
              <a:t>trang</a:t>
            </a:r>
            <a:r>
              <a:rPr lang="en-US"/>
              <a:t> web, </a:t>
            </a:r>
            <a:r>
              <a:rPr lang="en-US" err="1"/>
              <a:t>gởi</a:t>
            </a:r>
            <a:r>
              <a:rPr lang="en-US"/>
              <a:t> GVCN, </a:t>
            </a:r>
            <a:r>
              <a:rPr lang="en-US" err="1"/>
              <a:t>các</a:t>
            </a:r>
            <a:r>
              <a:rPr lang="en-US"/>
              <a:t> khoa.</a:t>
            </a:r>
          </a:p>
          <a:p>
            <a:pPr marL="0" indent="0">
              <a:buNone/>
            </a:pPr>
            <a:r>
              <a:rPr lang="en-US" err="1"/>
              <a:t>Phụ</a:t>
            </a:r>
            <a:r>
              <a:rPr lang="en-US"/>
              <a:t> </a:t>
            </a:r>
            <a:r>
              <a:rPr lang="en-US" err="1"/>
              <a:t>huynh</a:t>
            </a:r>
            <a:r>
              <a:rPr lang="en-US"/>
              <a:t> </a:t>
            </a:r>
            <a:r>
              <a:rPr lang="en-US" err="1"/>
              <a:t>và</a:t>
            </a:r>
            <a:r>
              <a:rPr lang="en-US"/>
              <a:t> HS </a:t>
            </a:r>
            <a:r>
              <a:rPr lang="en-US" err="1"/>
              <a:t>liên</a:t>
            </a:r>
            <a:r>
              <a:rPr lang="en-US"/>
              <a:t> </a:t>
            </a:r>
            <a:r>
              <a:rPr lang="en-US" err="1"/>
              <a:t>hệ</a:t>
            </a:r>
            <a:r>
              <a:rPr lang="en-US"/>
              <a:t> GVCN </a:t>
            </a:r>
            <a:r>
              <a:rPr lang="en-US" err="1"/>
              <a:t>hoặc</a:t>
            </a:r>
            <a:r>
              <a:rPr lang="en-US"/>
              <a:t> </a:t>
            </a:r>
            <a:r>
              <a:rPr lang="en-US" err="1"/>
              <a:t>phòng</a:t>
            </a:r>
            <a:r>
              <a:rPr lang="en-US"/>
              <a:t> </a:t>
            </a:r>
            <a:r>
              <a:rPr lang="en-US" err="1"/>
              <a:t>Tuyển</a:t>
            </a:r>
            <a:r>
              <a:rPr lang="en-US"/>
              <a:t> </a:t>
            </a:r>
            <a:r>
              <a:rPr lang="en-US" err="1"/>
              <a:t>sinh</a:t>
            </a:r>
            <a:r>
              <a:rPr lang="en-US"/>
              <a:t> – </a:t>
            </a:r>
            <a:r>
              <a:rPr lang="en-US" err="1"/>
              <a:t>Đào</a:t>
            </a:r>
            <a:r>
              <a:rPr lang="en-US"/>
              <a:t> </a:t>
            </a:r>
            <a:r>
              <a:rPr lang="en-US" err="1"/>
              <a:t>tạo</a:t>
            </a:r>
            <a:r>
              <a:rPr lang="en-US"/>
              <a:t> (</a:t>
            </a:r>
            <a:r>
              <a:rPr lang="en-US" err="1"/>
              <a:t>phòng</a:t>
            </a:r>
            <a:r>
              <a:rPr lang="en-US"/>
              <a:t> TS-ĐT) </a:t>
            </a:r>
            <a:r>
              <a:rPr lang="en-US" err="1"/>
              <a:t>hoặc</a:t>
            </a:r>
            <a:r>
              <a:rPr lang="en-US"/>
              <a:t> </a:t>
            </a:r>
            <a:r>
              <a:rPr lang="en-US" err="1"/>
              <a:t>lên</a:t>
            </a:r>
            <a:r>
              <a:rPr lang="en-US"/>
              <a:t> </a:t>
            </a:r>
            <a:r>
              <a:rPr lang="en-US" err="1"/>
              <a:t>trang</a:t>
            </a:r>
            <a:r>
              <a:rPr lang="en-US"/>
              <a:t> website </a:t>
            </a:r>
            <a:r>
              <a:rPr lang="en-US" err="1"/>
              <a:t>trường</a:t>
            </a:r>
            <a:r>
              <a:rPr lang="en-US"/>
              <a:t> </a:t>
            </a:r>
            <a:r>
              <a:rPr lang="en-US" err="1"/>
              <a:t>để</a:t>
            </a:r>
            <a:r>
              <a:rPr lang="en-US"/>
              <a:t> </a:t>
            </a:r>
            <a:r>
              <a:rPr lang="en-US" err="1"/>
              <a:t>biết</a:t>
            </a:r>
            <a:r>
              <a:rPr lang="en-US"/>
              <a:t> </a:t>
            </a:r>
            <a:r>
              <a:rPr lang="en-US" err="1"/>
              <a:t>thông</a:t>
            </a:r>
            <a:r>
              <a:rPr lang="en-US"/>
              <a:t> tin </a:t>
            </a:r>
            <a:r>
              <a:rPr lang="en-US" err="1"/>
              <a:t>hoặc</a:t>
            </a:r>
            <a:r>
              <a:rPr lang="en-US"/>
              <a:t> </a:t>
            </a:r>
            <a:r>
              <a:rPr lang="en-US" err="1"/>
              <a:t>xem</a:t>
            </a:r>
            <a:r>
              <a:rPr lang="en-US"/>
              <a:t> </a:t>
            </a:r>
            <a:r>
              <a:rPr lang="en-US" err="1"/>
              <a:t>trên</a:t>
            </a:r>
            <a:r>
              <a:rPr lang="en-US"/>
              <a:t> tin </a:t>
            </a:r>
            <a:r>
              <a:rPr lang="en-US" err="1"/>
              <a:t>nhắn</a:t>
            </a:r>
            <a:r>
              <a:rPr lang="en-US"/>
              <a:t> </a:t>
            </a:r>
            <a:r>
              <a:rPr lang="en-US" err="1"/>
              <a:t>điện</a:t>
            </a:r>
            <a:r>
              <a:rPr lang="en-US"/>
              <a:t> </a:t>
            </a:r>
            <a:r>
              <a:rPr lang="en-US" err="1"/>
              <a:t>tử</a:t>
            </a:r>
            <a:r>
              <a:rPr lang="en-US"/>
              <a:t> </a:t>
            </a:r>
            <a:r>
              <a:rPr lang="en-US" err="1"/>
              <a:t>của</a:t>
            </a:r>
            <a:r>
              <a:rPr lang="en-US"/>
              <a:t> </a:t>
            </a:r>
            <a:r>
              <a:rPr lang="en-US" err="1"/>
              <a:t>nhà</a:t>
            </a:r>
            <a:r>
              <a:rPr lang="en-US"/>
              <a:t> </a:t>
            </a:r>
            <a:r>
              <a:rPr lang="en-US" err="1"/>
              <a:t>trường</a:t>
            </a:r>
            <a:r>
              <a:rPr lang="en-US"/>
              <a:t> </a:t>
            </a:r>
            <a:r>
              <a:rPr lang="en-US" err="1"/>
              <a:t>gửi</a:t>
            </a:r>
            <a:r>
              <a:rPr lang="en-US"/>
              <a:t> </a:t>
            </a:r>
            <a:r>
              <a:rPr lang="en-US" err="1"/>
              <a:t>đến</a:t>
            </a:r>
            <a:r>
              <a:rPr lang="en-US"/>
              <a:t> </a:t>
            </a:r>
            <a:r>
              <a:rPr lang="en-US" err="1"/>
              <a:t>phụ</a:t>
            </a:r>
            <a:r>
              <a:rPr lang="en-US"/>
              <a:t> </a:t>
            </a:r>
            <a:r>
              <a:rPr lang="en-US" err="1"/>
              <a:t>huynh</a:t>
            </a:r>
            <a:r>
              <a:rPr lang="en-US"/>
              <a:t> qua </a:t>
            </a:r>
            <a:r>
              <a:rPr lang="en-US" err="1"/>
              <a:t>điện</a:t>
            </a:r>
            <a:r>
              <a:rPr lang="en-US"/>
              <a:t> </a:t>
            </a:r>
            <a:r>
              <a:rPr lang="en-US" err="1"/>
              <a:t>thoại</a:t>
            </a:r>
            <a:r>
              <a:rPr lang="en-US"/>
              <a:t>, </a:t>
            </a:r>
            <a:r>
              <a:rPr lang="en-US" err="1"/>
              <a:t>sau</a:t>
            </a:r>
            <a:r>
              <a:rPr lang="en-US"/>
              <a:t> </a:t>
            </a:r>
            <a:r>
              <a:rPr lang="en-US" err="1"/>
              <a:t>đó</a:t>
            </a:r>
            <a:r>
              <a:rPr lang="en-US"/>
              <a:t> </a:t>
            </a:r>
            <a:r>
              <a:rPr lang="en-US" err="1"/>
              <a:t>liên</a:t>
            </a:r>
            <a:r>
              <a:rPr lang="en-US"/>
              <a:t> </a:t>
            </a:r>
            <a:r>
              <a:rPr lang="en-US" err="1"/>
              <a:t>hệ</a:t>
            </a:r>
            <a:r>
              <a:rPr lang="en-US"/>
              <a:t> </a:t>
            </a:r>
            <a:r>
              <a:rPr lang="en-US" err="1"/>
              <a:t>phòng</a:t>
            </a:r>
            <a:r>
              <a:rPr lang="en-US"/>
              <a:t> TS-ĐT </a:t>
            </a:r>
            <a:r>
              <a:rPr lang="en-US" err="1"/>
              <a:t>để</a:t>
            </a:r>
            <a:r>
              <a:rPr lang="en-US"/>
              <a:t> </a:t>
            </a:r>
            <a:r>
              <a:rPr lang="en-US" err="1"/>
              <a:t>đăng</a:t>
            </a:r>
            <a:r>
              <a:rPr lang="en-US"/>
              <a:t> </a:t>
            </a:r>
            <a:r>
              <a:rPr lang="en-US" err="1"/>
              <a:t>ký</a:t>
            </a:r>
            <a:r>
              <a:rPr lang="en-US"/>
              <a:t> </a:t>
            </a:r>
            <a:r>
              <a:rPr lang="en-US" err="1"/>
              <a:t>học</a:t>
            </a:r>
            <a:r>
              <a:rPr lang="en-US"/>
              <a:t> </a:t>
            </a:r>
            <a:r>
              <a:rPr lang="en-US" err="1"/>
              <a:t>lại</a:t>
            </a:r>
            <a:r>
              <a:rPr lang="en-US"/>
              <a:t>.</a:t>
            </a:r>
          </a:p>
          <a:p>
            <a:endParaRPr lang="en-US"/>
          </a:p>
        </p:txBody>
      </p:sp>
    </p:spTree>
    <p:extLst>
      <p:ext uri="{BB962C8B-B14F-4D97-AF65-F5344CB8AC3E}">
        <p14:creationId xmlns:p14="http://schemas.microsoft.com/office/powerpoint/2010/main" val="1236983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ECE059-7625-44BF-8526-ED3CA8A47161}"/>
              </a:ext>
            </a:extLst>
          </p:cNvPr>
          <p:cNvSpPr>
            <a:spLocks noGrp="1"/>
          </p:cNvSpPr>
          <p:nvPr>
            <p:ph idx="1"/>
          </p:nvPr>
        </p:nvSpPr>
        <p:spPr>
          <a:xfrm>
            <a:off x="838200" y="579549"/>
            <a:ext cx="10515600" cy="6040192"/>
          </a:xfrm>
        </p:spPr>
        <p:txBody>
          <a:bodyPr>
            <a:normAutofit fontScale="85000" lnSpcReduction="20000"/>
          </a:bodyPr>
          <a:lstStyle/>
          <a:p>
            <a:pPr marL="0" indent="0">
              <a:buNone/>
            </a:pPr>
            <a:r>
              <a:rPr lang="en-US"/>
              <a:t>3</a:t>
            </a:r>
            <a:r>
              <a:rPr lang="en-US" b="1"/>
              <a:t>. Về quy chế đào tạo: </a:t>
            </a:r>
            <a:r>
              <a:rPr lang="en-US"/>
              <a:t>Trích một số Điều trong Quy định Tổ chức thực hiện chương trình đào tạo trình độ trung cấp, cao đẳng theo phương thức tích lũy tín chỉ; quy chế kiểm tra, thi, xét công nhận tốt nghiệp tại trường Cao đẳng Kỹ thuật Lý Tự Trọng Thành phố Hồ Chí Minh</a:t>
            </a:r>
            <a:r>
              <a:rPr lang="en-US" b="1"/>
              <a:t> </a:t>
            </a:r>
            <a:r>
              <a:rPr lang="en-US" i="1"/>
              <a:t>(Ban hành kèm theo Quyết định số 713/QĐ-LTT-ĐT ngày 19 tháng 7 năm 2017 của Hiệu trưởng Trường Cao đẳng Kỹ thuật Lý Tự Trọng TP. HCM), cụ thể:</a:t>
            </a:r>
            <a:endParaRPr lang="en-US"/>
          </a:p>
          <a:p>
            <a:pPr marL="0" indent="0">
              <a:buNone/>
            </a:pPr>
            <a:r>
              <a:rPr lang="en-US" b="1"/>
              <a:t> Điều 16</a:t>
            </a:r>
            <a:r>
              <a:rPr lang="vi-VN" b="1"/>
              <a:t>. Điều kiện và số lần dự thi kết thúc môn học, học và thi lại</a:t>
            </a:r>
            <a:endParaRPr lang="en-US"/>
          </a:p>
          <a:p>
            <a:pPr marL="0" indent="0">
              <a:buNone/>
            </a:pPr>
            <a:r>
              <a:rPr lang="en-US"/>
              <a:t>        </a:t>
            </a:r>
            <a:r>
              <a:rPr lang="vi-VN"/>
              <a:t>1. Điều kiện dự thi kết thúc môn học</a:t>
            </a:r>
            <a:endParaRPr lang="en-US"/>
          </a:p>
          <a:p>
            <a:pPr marL="0" indent="0">
              <a:buNone/>
            </a:pPr>
            <a:r>
              <a:rPr lang="vi-VN"/>
              <a:t>HSSV được dự thi kết thúc môn học khi bảo đảm các điều kiện sau:</a:t>
            </a:r>
            <a:endParaRPr lang="en-US"/>
          </a:p>
          <a:p>
            <a:pPr marL="0" indent="0">
              <a:buNone/>
            </a:pPr>
            <a:r>
              <a:rPr lang="vi-VN"/>
              <a:t>- Tham dự ít nhất 70% thời gian học lý thuyết, thực hành và các yêu cầu của môn học được quy định trong chương trình môn học;</a:t>
            </a:r>
            <a:endParaRPr lang="en-US"/>
          </a:p>
          <a:p>
            <a:pPr marL="0" indent="0">
              <a:buNone/>
            </a:pPr>
            <a:r>
              <a:rPr lang="vi-VN"/>
              <a:t>- Điểm trung bình chung các điểm kiểm tra đạt từ </a:t>
            </a:r>
            <a:r>
              <a:rPr lang="en-US"/>
              <a:t>4</a:t>
            </a:r>
            <a:r>
              <a:rPr lang="vi-VN"/>
              <a:t>,0 điểm trở lên theo thang điểm 10;</a:t>
            </a:r>
            <a:endParaRPr lang="en-US"/>
          </a:p>
          <a:p>
            <a:pPr marL="0" indent="0">
              <a:buNone/>
            </a:pPr>
            <a:r>
              <a:rPr lang="vi-VN"/>
              <a:t>- Còn số lần dự thi kết thúc môn học theo quy định tại khoản 2 Điều này.</a:t>
            </a:r>
            <a:endParaRPr lang="en-US"/>
          </a:p>
          <a:p>
            <a:pPr marL="0" indent="0">
              <a:buNone/>
            </a:pPr>
            <a:r>
              <a:rPr lang="vi-VN"/>
              <a:t>- HSSV có giấy xác nhận khuyết tật theo quy định </a:t>
            </a:r>
            <a:r>
              <a:rPr lang="en-US"/>
              <a:t>và nghỉ học có lý do chính đáng </a:t>
            </a:r>
            <a:r>
              <a:rPr lang="vi-VN"/>
              <a:t>thì được hiệu trưởng xem xét, quyết định ưu tiên điều kiện dự thi trên cơ sở HSSV đó phải bảo đảm điều kiện về điểm trung bình </a:t>
            </a:r>
            <a:r>
              <a:rPr lang="en-US"/>
              <a:t>chung </a:t>
            </a:r>
            <a:r>
              <a:rPr lang="vi-VN"/>
              <a:t>các điểm kiểm tra.</a:t>
            </a:r>
            <a:endParaRPr lang="en-US"/>
          </a:p>
        </p:txBody>
      </p:sp>
    </p:spTree>
    <p:extLst>
      <p:ext uri="{BB962C8B-B14F-4D97-AF65-F5344CB8AC3E}">
        <p14:creationId xmlns:p14="http://schemas.microsoft.com/office/powerpoint/2010/main" val="571861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5D5A75-ADB4-4934-BFB4-5F3137A80B76}"/>
              </a:ext>
            </a:extLst>
          </p:cNvPr>
          <p:cNvSpPr>
            <a:spLocks noGrp="1"/>
          </p:cNvSpPr>
          <p:nvPr>
            <p:ph idx="1"/>
          </p:nvPr>
        </p:nvSpPr>
        <p:spPr>
          <a:xfrm>
            <a:off x="838200" y="850006"/>
            <a:ext cx="10515600" cy="5326957"/>
          </a:xfrm>
        </p:spPr>
        <p:txBody>
          <a:bodyPr>
            <a:normAutofit/>
          </a:bodyPr>
          <a:lstStyle/>
          <a:p>
            <a:pPr marL="0" indent="0">
              <a:buNone/>
            </a:pPr>
            <a:r>
              <a:rPr lang="vi-VN" sz="2600"/>
              <a:t>2. Số lần dự thi kết thúc môn học</a:t>
            </a:r>
            <a:endParaRPr lang="en-US" sz="2600"/>
          </a:p>
          <a:p>
            <a:pPr marL="0" indent="0">
              <a:buNone/>
            </a:pPr>
            <a:r>
              <a:rPr lang="vi-VN" sz="2600"/>
              <a:t>a) HSSV được dự thi kết thúc môn học lần thứ nhất, nếu điểm môn học chưa đạt yêu cầu thì được dự thi thêm một lần nữa ở kỳ thi khác do trường tổ chức;</a:t>
            </a:r>
            <a:endParaRPr lang="en-US" sz="2600"/>
          </a:p>
          <a:p>
            <a:pPr marL="0" indent="0">
              <a:buNone/>
            </a:pPr>
            <a:r>
              <a:rPr lang="vi-VN" sz="2600"/>
              <a:t>b) HSSV vắng mặt ở lần thi nào mà không có lý do chính đáng thì vẫn tính số lần dự thi đó, phải nhận điểm 0 cho lần thi đó</a:t>
            </a:r>
            <a:r>
              <a:rPr lang="en-US" sz="2600"/>
              <a:t> và phải thi lại.</a:t>
            </a:r>
          </a:p>
          <a:p>
            <a:pPr marL="0" indent="0">
              <a:buNone/>
            </a:pPr>
            <a:r>
              <a:rPr lang="en-US" sz="2600"/>
              <a:t>c) T</a:t>
            </a:r>
            <a:r>
              <a:rPr lang="vi-VN" sz="2600"/>
              <a:t>rường hợp có lý do chính đáng thì không tính số lần dự thi và được bố trí dự thi ở kỳ thi khác.</a:t>
            </a:r>
            <a:r>
              <a:rPr lang="en-US" sz="2600"/>
              <a:t> HSSV </a:t>
            </a:r>
            <a:r>
              <a:rPr lang="pt-BR" sz="2600"/>
              <a:t>phải nộp đơn xin vắng thi lần thứ nhất có xác nhận của Trưởng Khoa, phòng Công tác chính trị - Học sinh sinh viên, phòng Tuyển sinh – Đào tạo để trình hiệu trưởng duyệt chậm nhất là 1 tuần sau ngày thi.</a:t>
            </a:r>
            <a:endParaRPr lang="en-US" sz="2600"/>
          </a:p>
          <a:p>
            <a:endParaRPr lang="en-US"/>
          </a:p>
        </p:txBody>
      </p:sp>
    </p:spTree>
    <p:extLst>
      <p:ext uri="{BB962C8B-B14F-4D97-AF65-F5344CB8AC3E}">
        <p14:creationId xmlns:p14="http://schemas.microsoft.com/office/powerpoint/2010/main" val="3364461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1D1E8A0-2164-42F7-9045-3751CEE3AB58}"/>
              </a:ext>
            </a:extLst>
          </p:cNvPr>
          <p:cNvSpPr>
            <a:spLocks noGrp="1"/>
          </p:cNvSpPr>
          <p:nvPr>
            <p:ph idx="1"/>
          </p:nvPr>
        </p:nvSpPr>
        <p:spPr>
          <a:xfrm>
            <a:off x="838200" y="412124"/>
            <a:ext cx="10515600" cy="5764839"/>
          </a:xfrm>
        </p:spPr>
        <p:txBody>
          <a:bodyPr>
            <a:normAutofit/>
          </a:bodyPr>
          <a:lstStyle/>
          <a:p>
            <a:pPr marL="0" indent="0">
              <a:buNone/>
            </a:pPr>
            <a:r>
              <a:rPr lang="vi-VN" sz="2600"/>
              <a:t>3. Học và thi lại</a:t>
            </a:r>
            <a:endParaRPr lang="en-US" sz="2600"/>
          </a:p>
          <a:p>
            <a:pPr marL="0" indent="0">
              <a:buNone/>
            </a:pPr>
            <a:r>
              <a:rPr lang="vi-VN" sz="2600"/>
              <a:t>a) HSSV phải học và thi lại môn học chưa đạt yêu cầu nếu thuộc một trong các trường hợp sau:</a:t>
            </a:r>
            <a:endParaRPr lang="en-US" sz="2600"/>
          </a:p>
          <a:p>
            <a:pPr marL="0" indent="0">
              <a:buNone/>
            </a:pPr>
            <a:r>
              <a:rPr lang="vi-VN" sz="2600"/>
              <a:t>- Không đủ điều kiện dự thi;</a:t>
            </a:r>
            <a:endParaRPr lang="en-US" sz="2600"/>
          </a:p>
          <a:p>
            <a:pPr marL="0" indent="0">
              <a:buNone/>
            </a:pPr>
            <a:r>
              <a:rPr lang="vi-VN" sz="2600"/>
              <a:t>- Đã hết số lần dự thi kết thúc môn học nhưng điểm môn học</a:t>
            </a:r>
            <a:r>
              <a:rPr lang="en-US" sz="2600"/>
              <a:t> c</a:t>
            </a:r>
            <a:r>
              <a:rPr lang="vi-VN" sz="2600"/>
              <a:t>hưa đạt yêu cầu;</a:t>
            </a:r>
            <a:endParaRPr lang="en-US" sz="2600"/>
          </a:p>
          <a:p>
            <a:pPr marL="0" indent="0">
              <a:buNone/>
            </a:pPr>
            <a:r>
              <a:rPr lang="vi-VN" sz="2600"/>
              <a:t>b) HSSV thuộc diện phải học và thi lại 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2600"/>
          </a:p>
          <a:p>
            <a:pPr marL="0" indent="0">
              <a:buNone/>
            </a:pPr>
            <a:r>
              <a:rPr lang="vi-VN" sz="2600"/>
              <a:t>c) Trường hợp không còn môn học do điều chỉnh chương trình thì </a:t>
            </a:r>
            <a:r>
              <a:rPr lang="en-US" sz="2600"/>
              <a:t>trưởng khoa đề nghị </a:t>
            </a:r>
            <a:r>
              <a:rPr lang="vi-VN" sz="2600"/>
              <a:t>hiệu trưởng quyết định chọn môn học khác thay thế trên cơ sở phù hợp với mục tiêu của ngành, nghề đào tạo.</a:t>
            </a:r>
            <a:endParaRPr lang="en-US" sz="2600"/>
          </a:p>
          <a:p>
            <a:endParaRPr lang="en-US"/>
          </a:p>
        </p:txBody>
      </p:sp>
    </p:spTree>
    <p:extLst>
      <p:ext uri="{BB962C8B-B14F-4D97-AF65-F5344CB8AC3E}">
        <p14:creationId xmlns:p14="http://schemas.microsoft.com/office/powerpoint/2010/main" val="2321466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55C8A-5FEA-496E-9961-228F9CF309AD}"/>
              </a:ext>
            </a:extLst>
          </p:cNvPr>
          <p:cNvSpPr>
            <a:spLocks noGrp="1"/>
          </p:cNvSpPr>
          <p:nvPr>
            <p:ph idx="1"/>
          </p:nvPr>
        </p:nvSpPr>
        <p:spPr>
          <a:xfrm>
            <a:off x="838200" y="386366"/>
            <a:ext cx="10515600" cy="5790597"/>
          </a:xfrm>
        </p:spPr>
        <p:txBody>
          <a:bodyPr>
            <a:normAutofit fontScale="92500" lnSpcReduction="20000"/>
          </a:bodyPr>
          <a:lstStyle/>
          <a:p>
            <a:pPr marL="0" indent="0">
              <a:buNone/>
            </a:pPr>
            <a:r>
              <a:rPr lang="en-US" b="1"/>
              <a:t>Điều 18</a:t>
            </a:r>
            <a:r>
              <a:rPr lang="vi-VN" b="1"/>
              <a:t>. Cách tính điểm môn học, điểm trung bình chung học kỳ/năm học/khóa học và điểm trung bình chung tích lũy</a:t>
            </a:r>
            <a:endParaRPr lang="en-US"/>
          </a:p>
          <a:p>
            <a:pPr marL="0" indent="0">
              <a:buNone/>
            </a:pPr>
            <a:r>
              <a:rPr lang="vi-VN"/>
              <a:t>1. Điểm môn học</a:t>
            </a:r>
            <a:r>
              <a:rPr lang="en-US"/>
              <a:t> chỉ có lý thuyết hoặc có cả lý thuyết và thực hành:</a:t>
            </a:r>
          </a:p>
          <a:p>
            <a:pPr marL="0" indent="0">
              <a:buNone/>
            </a:pPr>
            <a:r>
              <a:rPr lang="vi-VN"/>
              <a:t>a) Điểm môn học bao gồm điểm trung bình các điểm kiểm tra có trọng số 0,4 và điểm thi kết thúc môn học có trọng số 0,6;</a:t>
            </a:r>
            <a:endParaRPr lang="en-US"/>
          </a:p>
          <a:p>
            <a:pPr marL="0" indent="0">
              <a:buNone/>
            </a:pPr>
            <a:r>
              <a:rPr lang="vi-VN"/>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a:t>và bài thực hành </a:t>
            </a:r>
            <a:r>
              <a:rPr lang="vi-VN"/>
              <a:t>tính hệ số 2;</a:t>
            </a:r>
            <a:endParaRPr lang="en-US"/>
          </a:p>
          <a:p>
            <a:pPr marL="0" indent="0">
              <a:buNone/>
            </a:pPr>
            <a:r>
              <a:rPr lang="en-US"/>
              <a:t>2. </a:t>
            </a:r>
            <a:r>
              <a:rPr lang="vi-VN"/>
              <a:t>Điểm môn học</a:t>
            </a:r>
            <a:r>
              <a:rPr lang="en-US"/>
              <a:t> thực hành:</a:t>
            </a:r>
          </a:p>
          <a:p>
            <a:pPr marL="0" indent="0">
              <a:buNone/>
            </a:pPr>
            <a:r>
              <a:rPr lang="en-US"/>
              <a:t>a) Sinh viên phải tham dự đầy đủ các bài thực hành theo đúng đề chương chi tiết học phần.</a:t>
            </a:r>
          </a:p>
          <a:p>
            <a:pPr marL="0" indent="0">
              <a:buNone/>
            </a:pPr>
            <a:r>
              <a:rPr lang="en-US"/>
              <a:t>b) </a:t>
            </a:r>
            <a:r>
              <a:rPr lang="vi-VN"/>
              <a:t>Điểm môn học </a:t>
            </a:r>
            <a:r>
              <a:rPr lang="en-US"/>
              <a:t>thực hành là trung bình cộng của điểm các bài thực hành.</a:t>
            </a:r>
          </a:p>
          <a:p>
            <a:pPr marL="0" indent="0">
              <a:buNone/>
            </a:pPr>
            <a:r>
              <a:rPr lang="en-US"/>
              <a:t>3. Điểm kiểm tra, kể cả điểm của từng bài thực hành, điểm thi kết thúc môn học và điểm môn học được chấm theo thang điểm 10 (từ 0 đến 10), làm tròn đến một chữ số thập phân.</a:t>
            </a:r>
          </a:p>
        </p:txBody>
      </p:sp>
    </p:spTree>
    <p:extLst>
      <p:ext uri="{BB962C8B-B14F-4D97-AF65-F5344CB8AC3E}">
        <p14:creationId xmlns:p14="http://schemas.microsoft.com/office/powerpoint/2010/main" val="1432900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8AEAE8-9F83-486A-A881-025F01D631F0}"/>
              </a:ext>
            </a:extLst>
          </p:cNvPr>
          <p:cNvSpPr>
            <a:spLocks noGrp="1"/>
          </p:cNvSpPr>
          <p:nvPr>
            <p:ph idx="1"/>
          </p:nvPr>
        </p:nvSpPr>
        <p:spPr>
          <a:xfrm>
            <a:off x="682580" y="734099"/>
            <a:ext cx="12860629" cy="7471689"/>
          </a:xfrm>
        </p:spPr>
        <p:txBody>
          <a:bodyPr/>
          <a:lstStyle/>
          <a:p>
            <a:pPr marL="0" indent="0">
              <a:buNone/>
            </a:pPr>
            <a:endParaRPr lang="en-US"/>
          </a:p>
        </p:txBody>
      </p:sp>
      <p:sp>
        <p:nvSpPr>
          <p:cNvPr id="12" name="Rectangle 14">
            <a:extLst>
              <a:ext uri="{FF2B5EF4-FFF2-40B4-BE49-F238E27FC236}">
                <a16:creationId xmlns:a16="http://schemas.microsoft.com/office/drawing/2014/main" id="{DF8EF144-A287-4869-92D0-C19DA94278AF}"/>
              </a:ext>
            </a:extLst>
          </p:cNvPr>
          <p:cNvSpPr>
            <a:spLocks noChangeArrowheads="1"/>
          </p:cNvSpPr>
          <p:nvPr/>
        </p:nvSpPr>
        <p:spPr bwMode="auto">
          <a:xfrm>
            <a:off x="1130816" y="1164638"/>
            <a:ext cx="12860629"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kumimoji="0" lang="vi-VN" altLang="en-US" sz="2000" b="0" i="0" u="none" strike="noStrike" cap="none" normalizeH="0" baseline="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Điểm môn học đạt yêu cầu khi có điểm theo thang điểm 10 đạt từ 4,0 trở lên.</a:t>
            </a: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kumimoji="0" lang="vi-VN" altLang="en-US" sz="20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Điểm trung bình chung học kỳ/năm học/khóa học và điểm trung bình chung tích lũy</a:t>
            </a: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en-US" sz="20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Công thức tính điểm trung bình chung học kỳ/năm học/khóa học và điểm trung bình chung tích lũy:</a:t>
            </a: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37" name="Picture 4" descr="Description: https://files.thukyluat.vn/uploads/doc2htm/00325041_files/image001.gif">
            <a:extLst>
              <a:ext uri="{FF2B5EF4-FFF2-40B4-BE49-F238E27FC236}">
                <a16:creationId xmlns:a16="http://schemas.microsoft.com/office/drawing/2014/main" id="{717195E9-B6F2-4D0E-8A21-04D9BEA86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5816" y="2245661"/>
            <a:ext cx="6644982" cy="149307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5">
            <a:extLst>
              <a:ext uri="{FF2B5EF4-FFF2-40B4-BE49-F238E27FC236}">
                <a16:creationId xmlns:a16="http://schemas.microsoft.com/office/drawing/2014/main" id="{79E8A90A-D934-49FD-AD68-96E79A9388CE}"/>
              </a:ext>
            </a:extLst>
          </p:cNvPr>
          <p:cNvSpPr>
            <a:spLocks noChangeArrowheads="1"/>
          </p:cNvSpPr>
          <p:nvPr/>
        </p:nvSpPr>
        <p:spPr bwMode="auto">
          <a:xfrm>
            <a:off x="1130816" y="3463780"/>
            <a:ext cx="13997125" cy="138499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 đó:</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vi-VN" altLang="en-US" sz="1400" b="0" i="1"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điểm trung bình chung học kỳ/năm học/khóa học hoặc điểm trung bình chung tích lũy;</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vi-VN" altLang="en-US" sz="1400" b="0" i="1"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số thứ tự môn học;</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a:t>
            </a:r>
            <a:r>
              <a:rPr kumimoji="0" lang="vi-VN" altLang="en-US" sz="1400" b="0" i="0" u="none" strike="noStrike" cap="none" normalizeH="0" baseline="-3000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điểm của môn học thứ i;</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a:t>
            </a:r>
            <a:r>
              <a:rPr kumimoji="0" lang="vi-VN" altLang="en-US" sz="1400" b="0" i="0" u="none" strike="noStrike" cap="none" normalizeH="0" baseline="-3000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là số tín chỉ của môn học thứ i;</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vi-VN" altLang="en-US" sz="1400" b="0"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 là tổng số môn học trong học kỳ/năm học/khóa học hoặc số môn học đã tích lũy.</a:t>
            </a:r>
            <a:endParaRPr kumimoji="0" lang="vi-VN"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2805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374288-D1E7-45DE-A39B-84A84396C0F6}"/>
              </a:ext>
            </a:extLst>
          </p:cNvPr>
          <p:cNvSpPr>
            <a:spLocks noGrp="1"/>
          </p:cNvSpPr>
          <p:nvPr>
            <p:ph idx="1"/>
          </p:nvPr>
        </p:nvSpPr>
        <p:spPr>
          <a:xfrm>
            <a:off x="838200" y="564776"/>
            <a:ext cx="10515600" cy="5612187"/>
          </a:xfrm>
        </p:spPr>
        <p:txBody>
          <a:bodyPr>
            <a:normAutofit/>
          </a:bodyPr>
          <a:lstStyle/>
          <a:p>
            <a:pPr marL="0" indent="0">
              <a:buNone/>
            </a:pPr>
            <a:r>
              <a:rPr lang="vi-VN" sz="2600"/>
              <a:t>b) Điểm trung bình chung học kỳ là điểm trung bình có trọng số của các </a:t>
            </a:r>
            <a:r>
              <a:rPr lang="en-US" sz="2600"/>
              <a:t>môn học</a:t>
            </a:r>
            <a:r>
              <a:rPr lang="vi-VN" sz="2600"/>
              <a:t> mà sinh viên đăng ký học trong học kỳ đó, với trọng số là số tín chỉ tương ứng của từng </a:t>
            </a:r>
            <a:r>
              <a:rPr lang="en-US" sz="2600"/>
              <a:t>môn học</a:t>
            </a:r>
            <a:r>
              <a:rPr lang="vi-VN" sz="2600"/>
              <a:t>.</a:t>
            </a:r>
            <a:endParaRPr lang="en-US" sz="2600"/>
          </a:p>
          <a:p>
            <a:pPr marL="0" indent="0">
              <a:buNone/>
            </a:pPr>
            <a:r>
              <a:rPr lang="vi-VN" sz="2600"/>
              <a:t>c) Điểm trung bình chung tích lũy là điểm trung bình có trọng số của các </a:t>
            </a:r>
            <a:r>
              <a:rPr lang="en-US" sz="2600"/>
              <a:t>môn học</a:t>
            </a:r>
            <a:r>
              <a:rPr lang="vi-VN" sz="2600"/>
              <a:t> được đánh giá bằng các điểm từ 4,0 trở lên mà sinh viên đã tích lũy được, tính từ đầu khóa học cho tới thời điểm được xem xét vào lúc kết thúc mỗi học kỳ.</a:t>
            </a:r>
            <a:endParaRPr lang="en-US" sz="2600"/>
          </a:p>
          <a:p>
            <a:pPr marL="0" indent="0">
              <a:buNone/>
            </a:pPr>
            <a:r>
              <a:rPr lang="en-US" sz="2600"/>
              <a:t>d</a:t>
            </a:r>
            <a:r>
              <a:rPr lang="vi-VN" sz="2600"/>
              <a:t>) Điểm trung bình chung học kỳ/năm học/khóa học, điểm trung bình chung tích lũy bao gồm cả điểm môn học được bảo lưu, không bao gồm điểm môn học được miễn trừ và môn học điều kiện;</a:t>
            </a:r>
            <a:endParaRPr lang="en-US" sz="2600"/>
          </a:p>
          <a:p>
            <a:pPr marL="0" indent="0">
              <a:buNone/>
            </a:pPr>
            <a:r>
              <a:rPr lang="en-US" sz="2600"/>
              <a:t>e</a:t>
            </a:r>
            <a:r>
              <a:rPr lang="vi-VN" sz="2600"/>
              <a:t>) Trường hợp HSSV được tạm hoãn học môn học thì chưa tính khối lượng học tập của môn học đó trong thời gian được tạm hoãn.</a:t>
            </a:r>
            <a:endParaRPr lang="en-US" sz="2600"/>
          </a:p>
          <a:p>
            <a:endParaRPr lang="en-US"/>
          </a:p>
        </p:txBody>
      </p:sp>
    </p:spTree>
    <p:extLst>
      <p:ext uri="{BB962C8B-B14F-4D97-AF65-F5344CB8AC3E}">
        <p14:creationId xmlns:p14="http://schemas.microsoft.com/office/powerpoint/2010/main" val="2703038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37DCA4-21DB-4F0C-8D76-DA0F5EE51D12}"/>
              </a:ext>
            </a:extLst>
          </p:cNvPr>
          <p:cNvSpPr>
            <a:spLocks noGrp="1"/>
          </p:cNvSpPr>
          <p:nvPr>
            <p:ph idx="1"/>
          </p:nvPr>
        </p:nvSpPr>
        <p:spPr>
          <a:xfrm>
            <a:off x="838200" y="785611"/>
            <a:ext cx="10515600" cy="5391352"/>
          </a:xfrm>
        </p:spPr>
        <p:txBody>
          <a:bodyPr>
            <a:normAutofit/>
          </a:bodyPr>
          <a:lstStyle/>
          <a:p>
            <a:pPr marL="0" indent="0">
              <a:buNone/>
            </a:pPr>
            <a:r>
              <a:rPr lang="vi-VN" sz="2600"/>
              <a:t>3. Điểm trung bình chung học kỳ, năm học, điểm trung bình chung tích lũy để xét học bổng, khen thưởng sau mỗi học kỳ, năm học hoặc khóa học được tính theo kết quả điểm thi kết thúc môn học lần thứ nhất; để xét </a:t>
            </a:r>
            <a:r>
              <a:rPr lang="en-US" sz="2600"/>
              <a:t>cảnh báo kết quả học tập, </a:t>
            </a:r>
            <a:r>
              <a:rPr lang="vi-VN" sz="2600"/>
              <a:t>buộc thôi học được tính theo kết quả lần thi kết thúc môn học có điểm cao nhất.</a:t>
            </a:r>
            <a:endParaRPr lang="en-US" sz="2600"/>
          </a:p>
          <a:p>
            <a:pPr marL="0" indent="0">
              <a:buNone/>
            </a:pPr>
            <a:r>
              <a:rPr lang="vi-VN" sz="2600"/>
              <a:t>4. Môn học Giáo dục thể chất, Giáo dục quốc phòng và an ninh, </a:t>
            </a:r>
            <a:r>
              <a:rPr lang="en-US" sz="2600"/>
              <a:t>Ngoại ngữ, Tin học và Kỹ năng mềm</a:t>
            </a:r>
            <a:r>
              <a:rPr lang="vi-VN" sz="2600"/>
              <a:t> là </a:t>
            </a:r>
            <a:r>
              <a:rPr lang="en-US" sz="2600"/>
              <a:t>5</a:t>
            </a:r>
            <a:r>
              <a:rPr lang="vi-VN" sz="2600"/>
              <a:t> môn học điều kiện; kết quả đánh giá </a:t>
            </a:r>
            <a:r>
              <a:rPr lang="en-US" sz="2600"/>
              <a:t>5</a:t>
            </a:r>
            <a:r>
              <a:rPr lang="vi-VN" sz="2600"/>
              <a:t> môn học này không tính vào điểm trung bình chung học kỳ, năm học, điểm trung bình chung tích lũy, xếp loại tốt nghiệp nhưng là một trong các điều kiện để xét hoàn thành khối lượng học tập, xét điều kiện dự thi tốt nghiệp hoặc bảo vệ chuyên đề, khóa luận tốt nghiệp và được ghi vào bảng điểm cấp kèm theo bằng tốt nghiệp.</a:t>
            </a:r>
            <a:endParaRPr lang="en-US" sz="2600"/>
          </a:p>
          <a:p>
            <a:endParaRPr lang="en-US"/>
          </a:p>
        </p:txBody>
      </p:sp>
    </p:spTree>
    <p:extLst>
      <p:ext uri="{BB962C8B-B14F-4D97-AF65-F5344CB8AC3E}">
        <p14:creationId xmlns:p14="http://schemas.microsoft.com/office/powerpoint/2010/main" val="740801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85DFF4-B3EA-4118-B1F4-29EE7FDEDC75}"/>
              </a:ext>
            </a:extLst>
          </p:cNvPr>
          <p:cNvSpPr>
            <a:spLocks noGrp="1"/>
          </p:cNvSpPr>
          <p:nvPr>
            <p:ph idx="1"/>
          </p:nvPr>
        </p:nvSpPr>
        <p:spPr>
          <a:xfrm>
            <a:off x="838200" y="450761"/>
            <a:ext cx="10515600" cy="5726202"/>
          </a:xfrm>
        </p:spPr>
        <p:txBody>
          <a:bodyPr>
            <a:normAutofit fontScale="77500" lnSpcReduction="20000"/>
          </a:bodyPr>
          <a:lstStyle/>
          <a:p>
            <a:pPr marL="0" indent="0">
              <a:buNone/>
            </a:pPr>
            <a:r>
              <a:rPr lang="en-US" b="1"/>
              <a:t>Điều 21</a:t>
            </a:r>
            <a:r>
              <a:rPr lang="vi-VN" b="1"/>
              <a:t>. Xếp </a:t>
            </a:r>
            <a:r>
              <a:rPr lang="en-US" b="1"/>
              <a:t>loại kết quả học tập học kỳ/năm học/khóa học</a:t>
            </a:r>
            <a:endParaRPr lang="en-US"/>
          </a:p>
          <a:p>
            <a:pPr marL="0" indent="0">
              <a:buNone/>
            </a:pPr>
            <a:r>
              <a:rPr lang="en-US"/>
              <a:t>1</a:t>
            </a:r>
            <a:r>
              <a:rPr lang="vi-VN"/>
              <a:t>. Xếp loại kết quả học tập</a:t>
            </a:r>
            <a:endParaRPr lang="en-US"/>
          </a:p>
          <a:p>
            <a:pPr marL="0" indent="0">
              <a:buNone/>
            </a:pPr>
            <a:r>
              <a:rPr lang="vi-VN"/>
              <a:t>a) Xếp loại kết quả học tập của HSSV theo học kỳ được căn cứ vào điểm trung bình chung trong học kỳ/năm học/khóa học đó, cụ thể:</a:t>
            </a:r>
            <a:endParaRPr lang="en-US"/>
          </a:p>
          <a:p>
            <a:r>
              <a:rPr lang="en-US"/>
              <a:t>Loại xuất sắc:			Điểm trung bình chung từ 9,00  đến  10;</a:t>
            </a:r>
          </a:p>
          <a:p>
            <a:r>
              <a:rPr lang="en-US"/>
              <a:t>Loại giỏi:			Điểm trung bình chung từ 8,00  đến  8,99;</a:t>
            </a:r>
          </a:p>
          <a:p>
            <a:r>
              <a:rPr lang="en-US"/>
              <a:t>Loại khá:			Điểm trung bình chung từ 7,00  đến  7,99;</a:t>
            </a:r>
          </a:p>
          <a:p>
            <a:r>
              <a:rPr lang="en-US"/>
              <a:t>Loại trung bình: 		Điểm trung bình chung từ 5,50  đến  6,99;</a:t>
            </a:r>
          </a:p>
          <a:p>
            <a:r>
              <a:rPr lang="en-US"/>
              <a:t>Loại trung bình yếu:		Điểm trung bình chung từ 4,00  đến  5,49;</a:t>
            </a:r>
          </a:p>
          <a:p>
            <a:r>
              <a:rPr lang="en-US"/>
              <a:t>Loại kém: 			Điểm trung bình chung dưới 4,00.</a:t>
            </a:r>
          </a:p>
          <a:p>
            <a:pPr marL="0" indent="0">
              <a:buNone/>
            </a:pPr>
            <a:r>
              <a:rPr lang="vi-VN"/>
              <a:t>b) HSSV có điểm đạt loại giỏi trở lên bị hạ xuống một mức xếp loại nếu thuộc một hoặc nhiều trường hợp sau:</a:t>
            </a:r>
            <a:endParaRPr lang="en-US"/>
          </a:p>
          <a:p>
            <a:pPr marL="0" indent="0">
              <a:buNone/>
            </a:pPr>
            <a:r>
              <a:rPr lang="vi-VN"/>
              <a:t>- Bị nhà trường kỷ luật từ mức cảnh cáo trở lên trong học kỳ được xếp loại kết quả học tập (không tính mức kỷ luật được quy định tại khoản 2 Điều 1</a:t>
            </a:r>
            <a:r>
              <a:rPr lang="en-US"/>
              <a:t>9</a:t>
            </a:r>
            <a:r>
              <a:rPr lang="vi-VN"/>
              <a:t> của </a:t>
            </a:r>
            <a:r>
              <a:rPr lang="en-US"/>
              <a:t>Quy định </a:t>
            </a:r>
            <a:r>
              <a:rPr lang="vi-VN"/>
              <a:t>này);</a:t>
            </a:r>
            <a:endParaRPr lang="en-US"/>
          </a:p>
          <a:p>
            <a:pPr marL="0" indent="0">
              <a:buNone/>
            </a:pPr>
            <a:r>
              <a:rPr lang="vi-VN"/>
              <a:t>- Có một môn học trở lên trong học kỳ phải thi lại (không tính môn học điều kiện; môn học được tạm hoãn học hoặc được miễn trừ).</a:t>
            </a:r>
            <a:endParaRPr lang="en-US"/>
          </a:p>
          <a:p>
            <a:pPr marL="0" indent="0">
              <a:buNone/>
            </a:pPr>
            <a:endParaRPr lang="en-US"/>
          </a:p>
          <a:p>
            <a:endParaRPr lang="en-US"/>
          </a:p>
        </p:txBody>
      </p:sp>
    </p:spTree>
    <p:extLst>
      <p:ext uri="{BB962C8B-B14F-4D97-AF65-F5344CB8AC3E}">
        <p14:creationId xmlns:p14="http://schemas.microsoft.com/office/powerpoint/2010/main" val="85527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DE8BAC-8684-42F7-BBFC-3DD0ADA9F468}"/>
              </a:ext>
            </a:extLst>
          </p:cNvPr>
          <p:cNvSpPr>
            <a:spLocks noGrp="1"/>
          </p:cNvSpPr>
          <p:nvPr>
            <p:ph idx="1"/>
          </p:nvPr>
        </p:nvSpPr>
        <p:spPr>
          <a:xfrm>
            <a:off x="838200" y="412124"/>
            <a:ext cx="10515600" cy="5764839"/>
          </a:xfrm>
        </p:spPr>
        <p:txBody>
          <a:bodyPr>
            <a:normAutofit fontScale="85000" lnSpcReduction="20000"/>
          </a:bodyPr>
          <a:lstStyle/>
          <a:p>
            <a:pPr marL="0" indent="0">
              <a:buNone/>
            </a:pPr>
            <a:r>
              <a:rPr lang="vi-VN"/>
              <a:t>3. Kết quả học tập trong học kỳ phụ được gộp vào kết quả học tập trong học kỳ chính ngay trước học kỳ phụ để xếp loại HSSV về học lực.</a:t>
            </a:r>
            <a:endParaRPr lang="en-US"/>
          </a:p>
          <a:p>
            <a:pPr marL="0" indent="0">
              <a:buNone/>
            </a:pPr>
            <a:r>
              <a:rPr lang="en-US" b="1"/>
              <a:t>Điều 22</a:t>
            </a:r>
            <a:r>
              <a:rPr lang="vi-VN" b="1"/>
              <a:t>. Cảnh báo kết quả học tập, buộc thôi học, tự thôi học</a:t>
            </a:r>
            <a:endParaRPr lang="en-US"/>
          </a:p>
          <a:p>
            <a:pPr marL="0" indent="0">
              <a:buNone/>
            </a:pPr>
            <a:r>
              <a:rPr lang="vi-VN"/>
              <a:t>1. Cảnh báo kết quả học tập được thực hiện theo từng học kỳ, nhằm giúp cho HSSV có kết quả học tập kém biết và lập phương án học tập thích hợp để có thể tốt nghiệp trong thời hạn tối đa được phép theo học chương trình. Việc cảnh báo kết quả học tập của HSSV được dựa trên các điều kiện sau:</a:t>
            </a:r>
            <a:endParaRPr lang="en-US"/>
          </a:p>
          <a:p>
            <a:pPr marL="0" indent="0">
              <a:buNone/>
            </a:pPr>
            <a:r>
              <a:rPr lang="vi-VN"/>
              <a:t>a)   Điểm trung bình chung học kỳ đạt dưới 3,00 đối với học kỳ đầu của khóa học, dưới 4,00 đối với các học kỳ tiếp theo;</a:t>
            </a:r>
            <a:endParaRPr lang="en-US"/>
          </a:p>
          <a:p>
            <a:pPr marL="0" indent="0">
              <a:buNone/>
            </a:pPr>
            <a:r>
              <a:rPr lang="vi-VN"/>
              <a:t>b)   Tổng số tín chỉ của các học phần bị điểm dưới 4,0 còn tồn đọng tính từ đầu khóa học đến thời điểm xét vượt quá 24 tín chỉ.</a:t>
            </a:r>
            <a:endParaRPr lang="en-US"/>
          </a:p>
          <a:p>
            <a:pPr marL="0" indent="0">
              <a:buNone/>
            </a:pPr>
            <a:r>
              <a:rPr lang="vi-VN"/>
              <a:t>2. Sau mỗi học kỳ, HSSV bị buộc thôi học nếu thuộc một trong những trường hợp sau đây:</a:t>
            </a:r>
            <a:endParaRPr lang="en-US"/>
          </a:p>
          <a:p>
            <a:pPr marL="0" indent="0">
              <a:buNone/>
            </a:pPr>
            <a:r>
              <a:rPr lang="vi-VN"/>
              <a:t>a) Có số lần cảnh báo kết quả học tập vượt quá </a:t>
            </a:r>
            <a:r>
              <a:rPr lang="en-US"/>
              <a:t>2 lần</a:t>
            </a:r>
            <a:r>
              <a:rPr lang="vi-VN"/>
              <a:t>;</a:t>
            </a:r>
            <a:endParaRPr lang="en-US"/>
          </a:p>
          <a:p>
            <a:pPr marL="0" indent="0">
              <a:buNone/>
            </a:pPr>
            <a:r>
              <a:rPr lang="vi-VN"/>
              <a:t>b) Đã hết quỹ thời gian tối đa để hoàn thành chương trình được quy định tại khoản 2 Điều 3 của </a:t>
            </a:r>
            <a:r>
              <a:rPr lang="en-US"/>
              <a:t>Quy định </a:t>
            </a:r>
            <a:r>
              <a:rPr lang="vi-VN"/>
              <a:t>này </a:t>
            </a:r>
            <a:r>
              <a:rPr lang="en-US" i="1"/>
              <a:t>(Thời gian tối đa đối với trình độ trung cấp: 4,5 năm đối với hệ 01 năm đến 1,5 năm và 06 năm đối với hệ 03 năm) </a:t>
            </a:r>
            <a:r>
              <a:rPr lang="vi-VN" i="1"/>
              <a:t>;</a:t>
            </a:r>
            <a:endParaRPr lang="en-US"/>
          </a:p>
        </p:txBody>
      </p:sp>
    </p:spTree>
    <p:extLst>
      <p:ext uri="{BB962C8B-B14F-4D97-AF65-F5344CB8AC3E}">
        <p14:creationId xmlns:p14="http://schemas.microsoft.com/office/powerpoint/2010/main" val="87817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EC2C01-9782-415C-90DA-0CAD45CD51CD}"/>
              </a:ext>
            </a:extLst>
          </p:cNvPr>
          <p:cNvSpPr>
            <a:spLocks noGrp="1"/>
          </p:cNvSpPr>
          <p:nvPr>
            <p:ph idx="1"/>
          </p:nvPr>
        </p:nvSpPr>
        <p:spPr>
          <a:xfrm>
            <a:off x="838200" y="592428"/>
            <a:ext cx="10515600" cy="5584535"/>
          </a:xfrm>
        </p:spPr>
        <p:txBody>
          <a:bodyPr>
            <a:normAutofit fontScale="85000" lnSpcReduction="20000"/>
          </a:bodyPr>
          <a:lstStyle/>
          <a:p>
            <a:pPr marL="0" indent="0">
              <a:buNone/>
            </a:pPr>
            <a:r>
              <a:rPr lang="vi-VN"/>
              <a:t>c) Bị kỷ luật ở mức buộc thôi học.</a:t>
            </a:r>
            <a:endParaRPr lang="en-US"/>
          </a:p>
          <a:p>
            <a:pPr marL="0" indent="0">
              <a:buNone/>
            </a:pPr>
            <a:r>
              <a:rPr lang="vi-VN"/>
              <a:t>3. Tự thôi học</a:t>
            </a:r>
            <a:endParaRPr lang="en-US"/>
          </a:p>
          <a:p>
            <a:pPr marL="0" indent="0">
              <a:buNone/>
            </a:pPr>
            <a:r>
              <a:rPr lang="vi-VN"/>
              <a:t>HSSV không thuộc diện bị buộc thôi học, thực hiện đầy đủ nghĩa vụ và trách nhiệm theo quy định, nếu thuộc một trong các trường hợp sau được đề nghị trường cho thôi học:</a:t>
            </a:r>
            <a:endParaRPr lang="en-US"/>
          </a:p>
          <a:p>
            <a:pPr marL="0" indent="0">
              <a:buNone/>
            </a:pPr>
            <a:r>
              <a:rPr lang="vi-VN"/>
              <a:t>a) HSSV tự xét thấy không còn khả năng hoàn thành chương trình do thời gian còn lại không đủ để hoàn thành chương trình theo quy định;</a:t>
            </a:r>
            <a:endParaRPr lang="en-US"/>
          </a:p>
          <a:p>
            <a:pPr marL="0" indent="0">
              <a:buNone/>
            </a:pPr>
            <a:r>
              <a:rPr lang="vi-VN"/>
              <a:t>b) Vì lý do khác phải thôi học kèm theo minh chứng cụ thể và được hiệu trưởng chấp thuận.</a:t>
            </a:r>
            <a:endParaRPr lang="en-US"/>
          </a:p>
          <a:p>
            <a:pPr marL="0" indent="0">
              <a:buNone/>
            </a:pPr>
            <a:r>
              <a:rPr lang="vi-VN"/>
              <a:t>4. Chậm nhất là một tháng sau khi sinh viên có quyết định buộc thôi học, </a:t>
            </a:r>
            <a:r>
              <a:rPr lang="en-US"/>
              <a:t>tự thôi học </a:t>
            </a:r>
            <a:r>
              <a:rPr lang="vi-VN"/>
              <a:t>trường phải thông báo trả về địa phương nơi sinh viên có hộ khẩu thường trú. Trường hợp tại trường có các chương trình đào tạo ở trình độ thấp hơn hoặc có các chương trình giáo dục thường xuyên tương ứng thì những sinh viên thuộc các diện quy định tại các điểm a, b khoản 2 và khoản 3 của Điều này được quyền xin xét chuyển qua các chương trình đó và được bảo lưu một phần kết quả học tập ở chương trình cũ. Hiệu trưởng xem xét quyết định cho bảo lưu kết quả học tập đối với từng trường hợp cụ thể.</a:t>
            </a:r>
            <a:endParaRPr lang="en-US"/>
          </a:p>
          <a:p>
            <a:endParaRPr lang="en-US"/>
          </a:p>
        </p:txBody>
      </p:sp>
    </p:spTree>
    <p:extLst>
      <p:ext uri="{BB962C8B-B14F-4D97-AF65-F5344CB8AC3E}">
        <p14:creationId xmlns:p14="http://schemas.microsoft.com/office/powerpoint/2010/main" val="322050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7A969B-1BD5-4CC6-AC93-ED39EF5383F6}"/>
              </a:ext>
            </a:extLst>
          </p:cNvPr>
          <p:cNvSpPr>
            <a:spLocks noGrp="1"/>
          </p:cNvSpPr>
          <p:nvPr>
            <p:ph idx="1"/>
          </p:nvPr>
        </p:nvSpPr>
        <p:spPr>
          <a:xfrm>
            <a:off x="838200" y="476518"/>
            <a:ext cx="10515600" cy="5975797"/>
          </a:xfrm>
        </p:spPr>
        <p:txBody>
          <a:bodyPr>
            <a:normAutofit fontScale="85000" lnSpcReduction="20000"/>
          </a:bodyPr>
          <a:lstStyle/>
          <a:p>
            <a:pPr marL="0" indent="0">
              <a:buNone/>
            </a:pPr>
            <a:r>
              <a:rPr lang="en-US" b="1"/>
              <a:t>Điều 23</a:t>
            </a:r>
            <a:r>
              <a:rPr lang="vi-VN" b="1"/>
              <a:t>. Điều kiện tốt nghiệp</a:t>
            </a:r>
            <a:endParaRPr lang="en-US"/>
          </a:p>
          <a:p>
            <a:pPr marL="0" indent="0">
              <a:buNone/>
            </a:pPr>
            <a:r>
              <a:rPr lang="vi-VN"/>
              <a:t>1. HSSV được công nhận tốt nghiệp khi đủ các điều kiện sau: </a:t>
            </a:r>
            <a:endParaRPr lang="en-US"/>
          </a:p>
          <a:p>
            <a:pPr marL="0" indent="0">
              <a:buNone/>
            </a:pPr>
            <a:r>
              <a:rPr lang="en-US"/>
              <a:t>a</a:t>
            </a:r>
            <a:r>
              <a:rPr lang="vi-VN"/>
              <a:t>) Không trong thời gian: bị kỷ luật từ mức đình chỉ học tập có thời hạn trở lên, bị truy cứu trách nhiệm hình sự;</a:t>
            </a:r>
            <a:endParaRPr lang="en-US"/>
          </a:p>
          <a:p>
            <a:pPr marL="0" indent="0">
              <a:buNone/>
            </a:pPr>
            <a:r>
              <a:rPr lang="vi-VN"/>
              <a:t>b) Tích lũy đủ số </a:t>
            </a:r>
            <a:r>
              <a:rPr lang="en-US"/>
              <a:t>môn học </a:t>
            </a:r>
            <a:r>
              <a:rPr lang="vi-VN"/>
              <a:t>và khối lượng tín chỉ quy định cho chương trình đào tạo;</a:t>
            </a:r>
            <a:endParaRPr lang="en-US"/>
          </a:p>
          <a:p>
            <a:pPr marL="0" indent="0">
              <a:buNone/>
            </a:pPr>
            <a:r>
              <a:rPr lang="vi-VN"/>
              <a:t>c) Điểm trung bình chung tích lũy của toàn khóa học đạt từ 5,50 trở lên; </a:t>
            </a:r>
            <a:endParaRPr lang="en-US"/>
          </a:p>
          <a:p>
            <a:pPr marL="0" indent="0">
              <a:buNone/>
            </a:pPr>
            <a:r>
              <a:rPr lang="vi-VN"/>
              <a:t>d) </a:t>
            </a:r>
            <a:r>
              <a:rPr lang="en-US"/>
              <a:t>H</a:t>
            </a:r>
            <a:r>
              <a:rPr lang="vi-VN"/>
              <a:t>oàn thành học phần Giáo dục quốc phòng - an ninh, Giáo dục thể chất</a:t>
            </a:r>
            <a:r>
              <a:rPr lang="en-US"/>
              <a:t>, Kỹ năng mềm do trường cấp; </a:t>
            </a:r>
          </a:p>
          <a:p>
            <a:pPr marL="0" indent="0">
              <a:buNone/>
            </a:pPr>
            <a:r>
              <a:rPr lang="en-US"/>
              <a:t>e) Trình độ Kỹ năng, Ngoại ngữ, Tin học </a:t>
            </a:r>
          </a:p>
          <a:p>
            <a:pPr marL="0" indent="0">
              <a:buNone/>
            </a:pPr>
            <a:r>
              <a:rPr lang="vi-VN"/>
              <a:t>Đối với </a:t>
            </a:r>
            <a:r>
              <a:rPr lang="en-US"/>
              <a:t>học sinh</a:t>
            </a:r>
            <a:r>
              <a:rPr lang="vi-VN"/>
              <a:t> trình độ </a:t>
            </a:r>
            <a:r>
              <a:rPr lang="en-US"/>
              <a:t>t</a:t>
            </a:r>
            <a:r>
              <a:rPr lang="vi-VN"/>
              <a:t>rung cấp: </a:t>
            </a:r>
            <a:endParaRPr lang="en-US"/>
          </a:p>
          <a:p>
            <a:pPr marL="0" indent="0">
              <a:buNone/>
            </a:pPr>
            <a:r>
              <a:rPr lang="en-US"/>
              <a:t>- Kỹ năng: đạt bậc 2/5 của tiêu chuẩn kỹ năng nghề quốc gia;</a:t>
            </a:r>
          </a:p>
          <a:p>
            <a:pPr marL="0" indent="0">
              <a:buNone/>
            </a:pPr>
            <a:r>
              <a:rPr lang="en-US"/>
              <a:t>- Ngoại ngữ: có </a:t>
            </a:r>
            <a:r>
              <a:rPr lang="vi-VN"/>
              <a:t>năng lực </a:t>
            </a:r>
            <a:r>
              <a:rPr lang="en-US"/>
              <a:t>ngoại ngữ b</a:t>
            </a:r>
            <a:r>
              <a:rPr lang="vi-VN"/>
              <a:t>ậc 1</a:t>
            </a:r>
            <a:r>
              <a:rPr lang="en-US"/>
              <a:t>/6</a:t>
            </a:r>
            <a:r>
              <a:rPr lang="vi-VN"/>
              <a:t> khung năng lực ngoại ngữ </a:t>
            </a:r>
            <a:r>
              <a:rPr lang="en-US"/>
              <a:t>của</a:t>
            </a:r>
            <a:r>
              <a:rPr lang="vi-VN"/>
              <a:t> Việt Nam</a:t>
            </a:r>
            <a:r>
              <a:rPr lang="en-US"/>
              <a:t>; trình độ ngoại ngữ tiếng Anh đạt 300 điểm TOEIC hoặc tương đương trở lên; </a:t>
            </a:r>
            <a:r>
              <a:rPr lang="vi-VN"/>
              <a:t>Chứng chỉ Quốc gia trình độ A</a:t>
            </a:r>
            <a:r>
              <a:rPr lang="en-US"/>
              <a:t> quốc gia hoặc g</a:t>
            </a:r>
            <a:r>
              <a:rPr lang="vi-VN"/>
              <a:t>iấy chứng nhận do Trường cấp;</a:t>
            </a:r>
            <a:endParaRPr lang="en-US"/>
          </a:p>
          <a:p>
            <a:pPr marL="0" indent="0">
              <a:buNone/>
            </a:pPr>
            <a:r>
              <a:rPr lang="en-US"/>
              <a:t>- Tin học: đạt tiêu chuẩn IC3 hoặc tương đương trở lên; chứng nhận tin học ứng dụng do trường cấp.</a:t>
            </a:r>
          </a:p>
          <a:p>
            <a:endParaRPr lang="en-US"/>
          </a:p>
        </p:txBody>
      </p:sp>
    </p:spTree>
    <p:extLst>
      <p:ext uri="{BB962C8B-B14F-4D97-AF65-F5344CB8AC3E}">
        <p14:creationId xmlns:p14="http://schemas.microsoft.com/office/powerpoint/2010/main" val="1915400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AE0728-A290-48BA-9390-73FB695C85E9}"/>
              </a:ext>
            </a:extLst>
          </p:cNvPr>
          <p:cNvSpPr>
            <a:spLocks noGrp="1"/>
          </p:cNvSpPr>
          <p:nvPr>
            <p:ph idx="1"/>
          </p:nvPr>
        </p:nvSpPr>
        <p:spPr>
          <a:xfrm>
            <a:off x="838200" y="309093"/>
            <a:ext cx="10515600" cy="5867870"/>
          </a:xfrm>
        </p:spPr>
        <p:txBody>
          <a:bodyPr>
            <a:normAutofit fontScale="85000" lnSpcReduction="20000"/>
          </a:bodyPr>
          <a:lstStyle/>
          <a:p>
            <a:pPr marL="0" indent="0">
              <a:buNone/>
            </a:pPr>
            <a:r>
              <a:rPr lang="en-US"/>
              <a:t>f</a:t>
            </a:r>
            <a:r>
              <a:rPr lang="vi-VN"/>
              <a:t>) Học sinh chưa có bằng tốt nghiệp THPT, phải thi thêm </a:t>
            </a:r>
            <a:r>
              <a:rPr lang="en-US"/>
              <a:t>tốt nghiệp </a:t>
            </a:r>
            <a:r>
              <a:rPr lang="vi-VN"/>
              <a:t>văn hóa </a:t>
            </a:r>
            <a:r>
              <a:rPr lang="en-US"/>
              <a:t>gồm </a:t>
            </a:r>
            <a:r>
              <a:rPr lang="vi-VN"/>
              <a:t>03 môn </a:t>
            </a:r>
            <a:r>
              <a:rPr lang="en-US"/>
              <a:t>Toán, Lý, Hóa </a:t>
            </a:r>
            <a:r>
              <a:rPr lang="vi-VN"/>
              <a:t>được quy định trong chương trình. Trong đó nội dung thi là những kiến thức cơ bản được tổng hợp từ </a:t>
            </a:r>
            <a:r>
              <a:rPr lang="en-US"/>
              <a:t>môn học cụ thể </a:t>
            </a:r>
            <a:r>
              <a:rPr lang="vi-VN"/>
              <a:t>thuộc khối kiến thức văn hóa được quy định trong chương trình đào tạo.</a:t>
            </a:r>
            <a:endParaRPr lang="en-US"/>
          </a:p>
          <a:p>
            <a:pPr marL="0" indent="0">
              <a:buNone/>
            </a:pPr>
            <a:r>
              <a:rPr lang="en-US"/>
              <a:t>- Điều kiện dự thi tốt nghiệp văn hóa: </a:t>
            </a:r>
            <a:r>
              <a:rPr lang="vi-VN"/>
              <a:t>Đã tích lũy đủ số </a:t>
            </a:r>
            <a:r>
              <a:rPr lang="en-US"/>
              <a:t>môn học văn hóa</a:t>
            </a:r>
            <a:r>
              <a:rPr lang="vi-VN"/>
              <a:t> được quy định trong chương trình đào tạo và điểm của tất cả </a:t>
            </a:r>
            <a:r>
              <a:rPr lang="en-US"/>
              <a:t>môn học đó</a:t>
            </a:r>
            <a:r>
              <a:rPr lang="vi-VN"/>
              <a:t> phải đạt yêu cầu. Trên cơ sở đề nghị của Hội đồng xét điều kiện dự thi tốt nghiệp, Hiệu trưởng ra quyết định học sinh đủ điều kiện dự thi tốt nghiệp</a:t>
            </a:r>
            <a:r>
              <a:rPr lang="en-US"/>
              <a:t> văn hóa</a:t>
            </a:r>
            <a:r>
              <a:rPr lang="vi-VN"/>
              <a:t>.</a:t>
            </a:r>
            <a:endParaRPr lang="en-US"/>
          </a:p>
          <a:p>
            <a:pPr marL="0" indent="0">
              <a:buNone/>
            </a:pPr>
            <a:r>
              <a:rPr lang="vi-VN"/>
              <a:t>- Điều kiện tốt nghiệp, công nhận tốt nghiệp văn hóa</a:t>
            </a:r>
            <a:r>
              <a:rPr lang="en-US"/>
              <a:t>: </a:t>
            </a:r>
            <a:r>
              <a:rPr lang="vi-VN"/>
              <a:t>Điểm của mỗi môn thi tốt nghiệp </a:t>
            </a:r>
            <a:r>
              <a:rPr lang="en-US"/>
              <a:t>văn hóa </a:t>
            </a:r>
            <a:r>
              <a:rPr lang="vi-VN"/>
              <a:t>phải đạt từ 5,0 điểm trở lên;</a:t>
            </a:r>
            <a:endParaRPr lang="en-US"/>
          </a:p>
          <a:p>
            <a:pPr marL="0" indent="0">
              <a:buNone/>
            </a:pPr>
            <a:r>
              <a:rPr lang="en-US"/>
              <a:t>- Số lần dự thi tốt nghiệp văn hóa: </a:t>
            </a:r>
            <a:r>
              <a:rPr lang="vi-VN"/>
              <a:t>Học sinh dự thi </a:t>
            </a:r>
            <a:r>
              <a:rPr lang="en-US"/>
              <a:t>tốt nghiệp văn hóa </a:t>
            </a:r>
            <a:r>
              <a:rPr lang="vi-VN"/>
              <a:t>có môn thi tốt nghiệp có điểm đạt từ 5,0 điểm trở lên thì không được dự thi tiếp môn thi tốt nghiệp đó, nếu dưới 5,0 điểm thì được dự thi lại môn thi tốt nghiệp đó không quá 03 lần ở các kỳ thi tốt nghiệp khác trong thời gian tối đa cho phép. Trong đó, nhà trường tổ chức thi lại lần thứ nhất cho học sinh có môn thi chưa đạt yêu cầu trong thời gian từ 3 đến 6 tháng kể từ ngày trường công bố kết quả thi tốt nghiệp </a:t>
            </a:r>
            <a:r>
              <a:rPr lang="en-US"/>
              <a:t>văn hóa </a:t>
            </a:r>
            <a:r>
              <a:rPr lang="vi-VN"/>
              <a:t>và phải bảo đảm quyền số lần dự thi tốt nghiệp </a:t>
            </a:r>
            <a:r>
              <a:rPr lang="en-US"/>
              <a:t>văn hóa </a:t>
            </a:r>
            <a:r>
              <a:rPr lang="vi-VN"/>
              <a:t>của học sinh trong thời hạn theo quy định.</a:t>
            </a:r>
            <a:endParaRPr lang="en-US"/>
          </a:p>
          <a:p>
            <a:pPr marL="0" indent="0">
              <a:buNone/>
            </a:pPr>
            <a:r>
              <a:rPr lang="en-US"/>
              <a:t> </a:t>
            </a:r>
          </a:p>
          <a:p>
            <a:pPr marL="0" indent="0">
              <a:buNone/>
            </a:pPr>
            <a:r>
              <a:rPr lang="en-US"/>
              <a:t>								</a:t>
            </a:r>
            <a:r>
              <a:rPr lang="en-US" b="1"/>
              <a:t>PHÒNG TS-ĐT</a:t>
            </a:r>
            <a:endParaRPr lang="en-US"/>
          </a:p>
        </p:txBody>
      </p:sp>
    </p:spTree>
    <p:extLst>
      <p:ext uri="{BB962C8B-B14F-4D97-AF65-F5344CB8AC3E}">
        <p14:creationId xmlns:p14="http://schemas.microsoft.com/office/powerpoint/2010/main" val="3192997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1153</Words>
  <Application>Microsoft Office PowerPoint</Application>
  <PresentationFormat>Widescreen</PresentationFormat>
  <Paragraphs>105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Khanh Vuong</dc:creator>
  <cp:lastModifiedBy>Khanh Vuong</cp:lastModifiedBy>
  <cp:revision>3</cp:revision>
  <dcterms:created xsi:type="dcterms:W3CDTF">2019-04-16T04:03:05Z</dcterms:created>
  <dcterms:modified xsi:type="dcterms:W3CDTF">2019-04-16T04:27:14Z</dcterms:modified>
</cp:coreProperties>
</file>